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p:scale>
          <a:sx n="76" d="100"/>
          <a:sy n="76" d="100"/>
        </p:scale>
        <p:origin x="-450" y="210"/>
      </p:cViewPr>
      <p:guideLst>
        <p:guide orient="horz" pos="2160"/>
        <p:guide pos="3840"/>
      </p:guideLst>
    </p:cSldViewPr>
  </p:slideViewPr>
  <p:notesTextViewPr>
    <p:cViewPr>
      <p:scale>
        <a:sx n="1" d="1"/>
        <a:sy n="1" d="1"/>
      </p:scale>
      <p:origin x="0" y="0"/>
    </p:cViewPr>
  </p:notesTextViewPr>
  <p:notesViewPr>
    <p:cSldViewPr showGuides="1">
      <p:cViewPr varScale="1">
        <p:scale>
          <a:sx n="36" d="100"/>
          <a:sy n="36" d="100"/>
        </p:scale>
        <p:origin x="316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pl-PL" sz="1800" dirty="0" smtClean="0"/>
              <a:t>Ratio</a:t>
            </a:r>
            <a:r>
              <a:rPr lang="pl-PL" sz="1800" baseline="0" dirty="0" smtClean="0"/>
              <a:t> </a:t>
            </a:r>
            <a:r>
              <a:rPr lang="pl-PL" sz="1800" dirty="0" smtClean="0"/>
              <a:t>of</a:t>
            </a:r>
            <a:r>
              <a:rPr lang="pl-PL" sz="1800" baseline="0" dirty="0" smtClean="0"/>
              <a:t> </a:t>
            </a:r>
            <a:r>
              <a:rPr lang="pl-PL" sz="1800" baseline="0" dirty="0" err="1"/>
              <a:t>deaths</a:t>
            </a:r>
            <a:r>
              <a:rPr lang="pl-PL" sz="1800" dirty="0"/>
              <a:t> </a:t>
            </a:r>
            <a:r>
              <a:rPr lang="pl-PL" sz="1800" dirty="0" smtClean="0"/>
              <a:t>in </a:t>
            </a:r>
            <a:r>
              <a:rPr lang="pl-PL" sz="1800" dirty="0" err="1" smtClean="0"/>
              <a:t>individual</a:t>
            </a:r>
            <a:r>
              <a:rPr lang="pl-PL" sz="1800" baseline="0" dirty="0" smtClean="0"/>
              <a:t> </a:t>
            </a:r>
            <a:r>
              <a:rPr lang="pl-PL" sz="1800" baseline="0" dirty="0" err="1"/>
              <a:t>cardiovascular</a:t>
            </a:r>
            <a:r>
              <a:rPr lang="pl-PL" sz="1800" baseline="0" dirty="0"/>
              <a:t> </a:t>
            </a:r>
            <a:r>
              <a:rPr lang="pl-PL" sz="1800" baseline="0" dirty="0" err="1" smtClean="0"/>
              <a:t>diseases</a:t>
            </a:r>
            <a:endParaRPr lang="en-US" sz="1800" dirty="0"/>
          </a:p>
        </c:rich>
      </c:tx>
      <c:layout/>
      <c:overlay val="0"/>
    </c:title>
    <c:autoTitleDeleted val="0"/>
    <c:plotArea>
      <c:layout>
        <c:manualLayout>
          <c:layoutTarget val="inner"/>
          <c:xMode val="edge"/>
          <c:yMode val="edge"/>
          <c:x val="0.11087237577084243"/>
          <c:y val="0.22128955987939528"/>
          <c:w val="0.44857180301854988"/>
          <c:h val="0.68675972321641632"/>
        </c:manualLayout>
      </c:layout>
      <c:pieChart>
        <c:varyColors val="1"/>
        <c:ser>
          <c:idx val="0"/>
          <c:order val="0"/>
          <c:tx>
            <c:strRef>
              <c:f>Arkusz1!$C$5</c:f>
              <c:strCache>
                <c:ptCount val="1"/>
                <c:pt idx="0">
                  <c:v>Umieralność na choroby układu krążenia</c:v>
                </c:pt>
              </c:strCache>
            </c:strRef>
          </c:tx>
          <c:dLbls>
            <c:dLbl>
              <c:idx val="0"/>
              <c:layout>
                <c:manualLayout>
                  <c:x val="-5.8206084563316241E-3"/>
                  <c:y val="9.4314656948873185E-4"/>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9CA-4008-B5CD-481AC454F008}"/>
                </c:ext>
              </c:extLst>
            </c:dLbl>
            <c:dLbl>
              <c:idx val="2"/>
              <c:layout>
                <c:manualLayout>
                  <c:x val="-0.1576570641220455"/>
                  <c:y val="-0.1030034055660398"/>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9CA-4008-B5CD-481AC454F008}"/>
                </c:ext>
              </c:extLst>
            </c:dLbl>
            <c:dLbl>
              <c:idx val="3"/>
              <c:layout>
                <c:manualLayout>
                  <c:x val="0.10227613248748768"/>
                  <c:y val="-0.19365371683911414"/>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9CA-4008-B5CD-481AC454F008}"/>
                </c:ext>
              </c:extLst>
            </c:dLbl>
            <c:dLbl>
              <c:idx val="4"/>
              <c:layout>
                <c:manualLayout>
                  <c:x val="0.13087967242961024"/>
                  <c:y val="0.11410837075117677"/>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9CA-4008-B5CD-481AC454F008}"/>
                </c:ext>
              </c:extLst>
            </c:dLbl>
            <c:spPr>
              <a:noFill/>
              <a:ln>
                <a:noFill/>
              </a:ln>
              <a:effectLst/>
            </c:spPr>
            <c:txPr>
              <a:bodyPr/>
              <a:lstStyle/>
              <a:p>
                <a:pPr>
                  <a:defRPr sz="2800"/>
                </a:pPr>
                <a:endParaRPr lang="pl-PL"/>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Arkusz1!$B$6:$B$10</c:f>
              <c:strCache>
                <c:ptCount val="5"/>
                <c:pt idx="0">
                  <c:v>hypertension disease</c:v>
                </c:pt>
                <c:pt idx="1">
                  <c:v>disease of the heart ischemia</c:v>
                </c:pt>
                <c:pt idx="2">
                  <c:v>other heart disease</c:v>
                </c:pt>
                <c:pt idx="3">
                  <c:v>cerebrovascular disease</c:v>
                </c:pt>
                <c:pt idx="4">
                  <c:v>atherosclerosis</c:v>
                </c:pt>
              </c:strCache>
            </c:strRef>
          </c:cat>
          <c:val>
            <c:numRef>
              <c:f>Arkusz1!$C$6:$C$10</c:f>
              <c:numCache>
                <c:formatCode>0.00%</c:formatCode>
                <c:ptCount val="5"/>
                <c:pt idx="0">
                  <c:v>1.9500000000000005E-4</c:v>
                </c:pt>
                <c:pt idx="1">
                  <c:v>1.2600000000000003E-3</c:v>
                </c:pt>
                <c:pt idx="2">
                  <c:v>3.4400000000000003E-3</c:v>
                </c:pt>
                <c:pt idx="3">
                  <c:v>1.9400000000000003E-3</c:v>
                </c:pt>
                <c:pt idx="4">
                  <c:v>3.1200000000000004E-3</c:v>
                </c:pt>
              </c:numCache>
            </c:numRef>
          </c:val>
          <c:extLst xmlns:c16r2="http://schemas.microsoft.com/office/drawing/2015/06/chart">
            <c:ext xmlns:c16="http://schemas.microsoft.com/office/drawing/2014/chart" uri="{C3380CC4-5D6E-409C-BE32-E72D297353CC}">
              <c16:uniqueId val="{00000004-69CA-4008-B5CD-481AC454F008}"/>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4794273185487461"/>
          <c:y val="0.29020650311273077"/>
          <c:w val="0.31559755030621178"/>
          <c:h val="0.57714494021580642"/>
        </c:manualLayout>
      </c:layout>
      <c:overlay val="0"/>
      <c:txPr>
        <a:bodyPr/>
        <a:lstStyle/>
        <a:p>
          <a:pPr>
            <a:defRPr sz="1400"/>
          </a:pPr>
          <a:endParaRPr lang="pl-PL"/>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pl-PL" dirty="0" err="1"/>
              <a:t>Number</a:t>
            </a:r>
            <a:r>
              <a:rPr lang="pl-PL" baseline="0" dirty="0"/>
              <a:t> of </a:t>
            </a:r>
            <a:r>
              <a:rPr lang="pl-PL" baseline="0" dirty="0" err="1"/>
              <a:t>deaths</a:t>
            </a:r>
            <a:r>
              <a:rPr lang="pl-PL" baseline="0" dirty="0"/>
              <a:t> per person for </a:t>
            </a:r>
            <a:r>
              <a:rPr lang="pl-PL" baseline="0" dirty="0" err="1"/>
              <a:t>cardiovascular</a:t>
            </a:r>
            <a:r>
              <a:rPr lang="pl-PL" baseline="0" dirty="0"/>
              <a:t> </a:t>
            </a:r>
            <a:r>
              <a:rPr lang="pl-PL" baseline="0" dirty="0" err="1"/>
              <a:t>disease</a:t>
            </a:r>
            <a:endParaRPr lang="en-US" dirty="0"/>
          </a:p>
        </c:rich>
      </c:tx>
      <c:layout/>
      <c:overlay val="0"/>
    </c:title>
    <c:autoTitleDeleted val="0"/>
    <c:plotArea>
      <c:layout/>
      <c:barChart>
        <c:barDir val="col"/>
        <c:grouping val="clustered"/>
        <c:varyColors val="0"/>
        <c:ser>
          <c:idx val="0"/>
          <c:order val="0"/>
          <c:tx>
            <c:strRef>
              <c:f>Arkusz2!$C$4</c:f>
              <c:strCache>
                <c:ptCount val="1"/>
                <c:pt idx="0">
                  <c:v>Number of deaths per person for cardiovascular disease </c:v>
                </c:pt>
              </c:strCache>
            </c:strRef>
          </c:tx>
          <c:invertIfNegative val="0"/>
          <c:cat>
            <c:strRef>
              <c:f>Arkusz2!$B$5:$B$16</c:f>
              <c:strCache>
                <c:ptCount val="12"/>
                <c:pt idx="0">
                  <c:v>0-4 years</c:v>
                </c:pt>
                <c:pt idx="1">
                  <c:v>5-9 years</c:v>
                </c:pt>
                <c:pt idx="2">
                  <c:v>10-14 years</c:v>
                </c:pt>
                <c:pt idx="3">
                  <c:v>15-19 years</c:v>
                </c:pt>
                <c:pt idx="4">
                  <c:v>20-29 years</c:v>
                </c:pt>
                <c:pt idx="5">
                  <c:v>30-39 years</c:v>
                </c:pt>
                <c:pt idx="6">
                  <c:v>40-49 years</c:v>
                </c:pt>
                <c:pt idx="7">
                  <c:v>50-59 years</c:v>
                </c:pt>
                <c:pt idx="8">
                  <c:v>60-69 years</c:v>
                </c:pt>
                <c:pt idx="9">
                  <c:v>70-79 years</c:v>
                </c:pt>
                <c:pt idx="10">
                  <c:v>80-89 years</c:v>
                </c:pt>
                <c:pt idx="11">
                  <c:v>90 years and more</c:v>
                </c:pt>
              </c:strCache>
            </c:strRef>
          </c:cat>
          <c:val>
            <c:numRef>
              <c:f>Arkusz2!$C$5:$C$16</c:f>
              <c:numCache>
                <c:formatCode>General</c:formatCode>
                <c:ptCount val="12"/>
                <c:pt idx="0">
                  <c:v>1</c:v>
                </c:pt>
                <c:pt idx="1">
                  <c:v>0</c:v>
                </c:pt>
                <c:pt idx="2">
                  <c:v>0</c:v>
                </c:pt>
                <c:pt idx="3">
                  <c:v>2</c:v>
                </c:pt>
                <c:pt idx="4">
                  <c:v>12</c:v>
                </c:pt>
                <c:pt idx="5">
                  <c:v>48</c:v>
                </c:pt>
                <c:pt idx="6">
                  <c:v>195</c:v>
                </c:pt>
                <c:pt idx="7">
                  <c:v>610</c:v>
                </c:pt>
                <c:pt idx="8">
                  <c:v>1182</c:v>
                </c:pt>
                <c:pt idx="9">
                  <c:v>2053</c:v>
                </c:pt>
                <c:pt idx="10">
                  <c:v>4587</c:v>
                </c:pt>
                <c:pt idx="11">
                  <c:v>1709</c:v>
                </c:pt>
              </c:numCache>
            </c:numRef>
          </c:val>
          <c:extLst xmlns:c16r2="http://schemas.microsoft.com/office/drawing/2015/06/chart">
            <c:ext xmlns:c16="http://schemas.microsoft.com/office/drawing/2014/chart" uri="{C3380CC4-5D6E-409C-BE32-E72D297353CC}">
              <c16:uniqueId val="{00000000-F55A-4F63-AA30-56D6B54AB923}"/>
            </c:ext>
          </c:extLst>
        </c:ser>
        <c:dLbls>
          <c:showLegendKey val="0"/>
          <c:showVal val="0"/>
          <c:showCatName val="0"/>
          <c:showSerName val="0"/>
          <c:showPercent val="0"/>
          <c:showBubbleSize val="0"/>
        </c:dLbls>
        <c:gapWidth val="150"/>
        <c:axId val="41414656"/>
        <c:axId val="41416192"/>
      </c:barChart>
      <c:catAx>
        <c:axId val="41414656"/>
        <c:scaling>
          <c:orientation val="minMax"/>
        </c:scaling>
        <c:delete val="0"/>
        <c:axPos val="b"/>
        <c:numFmt formatCode="General" sourceLinked="0"/>
        <c:majorTickMark val="out"/>
        <c:minorTickMark val="none"/>
        <c:tickLblPos val="nextTo"/>
        <c:crossAx val="41416192"/>
        <c:crosses val="autoZero"/>
        <c:auto val="1"/>
        <c:lblAlgn val="ctr"/>
        <c:lblOffset val="100"/>
        <c:noMultiLvlLbl val="0"/>
      </c:catAx>
      <c:valAx>
        <c:axId val="41416192"/>
        <c:scaling>
          <c:orientation val="minMax"/>
        </c:scaling>
        <c:delete val="0"/>
        <c:axPos val="l"/>
        <c:majorGridlines/>
        <c:numFmt formatCode="General" sourceLinked="1"/>
        <c:majorTickMark val="out"/>
        <c:minorTickMark val="none"/>
        <c:tickLblPos val="nextTo"/>
        <c:crossAx val="41414656"/>
        <c:crosses val="autoZero"/>
        <c:crossBetween val="between"/>
        <c:majorUnit val="250"/>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894925817733718"/>
          <c:y val="0.12879684237072772"/>
          <c:w val="0.46156080358715196"/>
          <c:h val="0.82470599734632144"/>
        </c:manualLayout>
      </c:layout>
      <c:pieChart>
        <c:varyColors val="1"/>
        <c:ser>
          <c:idx val="0"/>
          <c:order val="0"/>
          <c:tx>
            <c:strRef>
              <c:f>Arkusz3!$B$3</c:f>
              <c:strCache>
                <c:ptCount val="1"/>
                <c:pt idx="0">
                  <c:v>zgony pod względem płci na chorób układu krążenia </c:v>
                </c:pt>
              </c:strCache>
            </c:strRef>
          </c:tx>
          <c:dPt>
            <c:idx val="1"/>
            <c:bubble3D val="0"/>
            <c:explosion val="9"/>
            <c:extLst xmlns:c16r2="http://schemas.microsoft.com/office/drawing/2015/06/chart">
              <c:ext xmlns:c16="http://schemas.microsoft.com/office/drawing/2014/chart" uri="{C3380CC4-5D6E-409C-BE32-E72D297353CC}">
                <c16:uniqueId val="{00000001-E2A7-412E-AC99-87395DC6E81F}"/>
              </c:ext>
            </c:extLst>
          </c:dPt>
          <c:dLbls>
            <c:dLbl>
              <c:idx val="0"/>
              <c:layout>
                <c:manualLayout>
                  <c:x val="-8.1573291885668489E-2"/>
                  <c:y val="-8.0194307893335148E-2"/>
                </c:manualLayout>
              </c:layout>
              <c:tx>
                <c:rich>
                  <a:bodyPr/>
                  <a:lstStyle/>
                  <a:p>
                    <a:r>
                      <a:rPr lang="en-US" sz="2400" dirty="0"/>
                      <a:t>women</a:t>
                    </a:r>
                  </a:p>
                  <a:p>
                    <a:r>
                      <a:rPr lang="en-US" sz="2400" dirty="0"/>
                      <a:t>5695</a:t>
                    </a:r>
                  </a:p>
                  <a:p>
                    <a:r>
                      <a:rPr lang="en-US" sz="2400" baseline="0" dirty="0"/>
                      <a:t> (55%)</a:t>
                    </a:r>
                    <a:endParaRPr lang="en-US" sz="2400"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2A7-412E-AC99-87395DC6E81F}"/>
                </c:ext>
              </c:extLst>
            </c:dLbl>
            <c:dLbl>
              <c:idx val="1"/>
              <c:layout>
                <c:manualLayout>
                  <c:x val="0.18343412493053662"/>
                  <c:y val="4.9228602487675299E-2"/>
                </c:manualLayout>
              </c:layout>
              <c:tx>
                <c:rich>
                  <a:bodyPr/>
                  <a:lstStyle/>
                  <a:p>
                    <a:r>
                      <a:rPr lang="en-US" sz="2400" dirty="0"/>
                      <a:t>men</a:t>
                    </a:r>
                  </a:p>
                  <a:p>
                    <a:r>
                      <a:rPr lang="en-US" sz="2400" dirty="0"/>
                      <a:t> 4704 </a:t>
                    </a:r>
                  </a:p>
                  <a:p>
                    <a:r>
                      <a:rPr lang="en-US" sz="2400" dirty="0"/>
                      <a:t>(45%)</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2A7-412E-AC99-87395DC6E81F}"/>
                </c:ext>
              </c:extLst>
            </c:dLbl>
            <c:spPr>
              <a:noFill/>
              <a:ln>
                <a:noFill/>
              </a:ln>
              <a:effectLst/>
            </c:spPr>
            <c:txPr>
              <a:bodyPr/>
              <a:lstStyle/>
              <a:p>
                <a:pPr>
                  <a:defRPr sz="1400"/>
                </a:pPr>
                <a:endParaRPr lang="pl-PL"/>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Arkusz3!$A$4:$A$5</c:f>
              <c:strCache>
                <c:ptCount val="2"/>
                <c:pt idx="0">
                  <c:v>kobiety</c:v>
                </c:pt>
                <c:pt idx="1">
                  <c:v>mężczyźni</c:v>
                </c:pt>
              </c:strCache>
            </c:strRef>
          </c:cat>
          <c:val>
            <c:numRef>
              <c:f>Arkusz3!$B$4:$B$5</c:f>
              <c:numCache>
                <c:formatCode>General</c:formatCode>
                <c:ptCount val="2"/>
                <c:pt idx="0">
                  <c:v>5695</c:v>
                </c:pt>
                <c:pt idx="1">
                  <c:v>4704</c:v>
                </c:pt>
              </c:numCache>
            </c:numRef>
          </c:val>
          <c:extLst xmlns:c16r2="http://schemas.microsoft.com/office/drawing/2015/06/chart">
            <c:ext xmlns:c16="http://schemas.microsoft.com/office/drawing/2014/chart" uri="{C3380CC4-5D6E-409C-BE32-E72D297353CC}">
              <c16:uniqueId val="{00000002-E2A7-412E-AC99-87395DC6E81F}"/>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0.04353</cdr:x>
      <cdr:y>0.05185</cdr:y>
    </cdr:from>
    <cdr:to>
      <cdr:x>0.43526</cdr:x>
      <cdr:y>0.95919</cdr:y>
    </cdr:to>
    <cdr:sp macro="" textlink="">
      <cdr:nvSpPr>
        <cdr:cNvPr id="2" name="pole tekstowe 1"/>
        <cdr:cNvSpPr txBox="1"/>
      </cdr:nvSpPr>
      <cdr:spPr>
        <a:xfrm xmlns:a="http://schemas.openxmlformats.org/drawingml/2006/main">
          <a:off x="432048" y="288043"/>
          <a:ext cx="3888383" cy="50405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l-PL" sz="4800" b="1" dirty="0" err="1"/>
            <a:t>Effect</a:t>
          </a:r>
          <a:r>
            <a:rPr lang="pl-PL" sz="4800" b="1" dirty="0"/>
            <a:t> of </a:t>
          </a:r>
          <a:r>
            <a:rPr lang="pl-PL" sz="4800" b="1" dirty="0" err="1"/>
            <a:t>gender</a:t>
          </a:r>
          <a:r>
            <a:rPr lang="pl-PL" sz="4800" b="1" dirty="0"/>
            <a:t> on the </a:t>
          </a:r>
          <a:r>
            <a:rPr lang="pl-PL" sz="4800" b="1" dirty="0" err="1"/>
            <a:t>number</a:t>
          </a:r>
          <a:r>
            <a:rPr lang="pl-PL" sz="4800" b="1" dirty="0"/>
            <a:t> of </a:t>
          </a:r>
          <a:r>
            <a:rPr lang="pl-PL" sz="4800" b="1" dirty="0" err="1"/>
            <a:t>deaths</a:t>
          </a:r>
          <a:r>
            <a:rPr lang="pl-PL" sz="4800" b="1" dirty="0"/>
            <a:t> from </a:t>
          </a:r>
          <a:r>
            <a:rPr lang="pl-PL" sz="4800" b="1" dirty="0" err="1"/>
            <a:t>cardiovascular</a:t>
          </a:r>
          <a:r>
            <a:rPr lang="pl-PL" sz="4800" b="1" dirty="0"/>
            <a:t> </a:t>
          </a:r>
          <a:r>
            <a:rPr lang="pl-PL" sz="4800" b="1" smtClean="0"/>
            <a:t>diseases</a:t>
          </a:r>
          <a:endParaRPr lang="pl-PL" sz="4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076B731-26EE-4AE3-89D9-E208D770497A}" type="datetime1">
              <a:rPr lang="pl-PL" smtClean="0"/>
              <a:pPr rtl="0"/>
              <a:t>2017-11-05</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E861E8E-D392-497B-BB21-122DD7C27CF3}" type="slidenum">
              <a:rPr lang="pl-PL" smtClean="0"/>
              <a:pPr rtl="0"/>
              <a:t>‹#›</a:t>
            </a:fld>
            <a:endParaRPr lang="pl-PL"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8E9A925-482E-4BD8-8D57-D3BC10622BB3}" type="datetime1">
              <a:rPr lang="pl-PL" noProof="0" smtClean="0"/>
              <a:pPr rtl="0"/>
              <a:t>2017-11-05</a:t>
            </a:fld>
            <a:endParaRPr lang="pl-PL" noProof="0"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dirty="0"/>
              <a:t>Edytuj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55D449-B875-4B8D-8E66-224D27E54C9A}" type="slidenum">
              <a:rPr lang="pl-PL" noProof="0" smtClean="0"/>
              <a:pPr rtl="0"/>
              <a:t>‹#›</a:t>
            </a:fld>
            <a:endParaRPr lang="pl-PL" noProof="0"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rtl="0"/>
            <a:fld id="{9555D449-B875-4B8D-8E66-224D27E54C9A}" type="slidenum">
              <a:rPr lang="pl-PL" noProof="0" smtClean="0"/>
              <a:pPr rtl="0"/>
              <a:t>1</a:t>
            </a:fld>
            <a:endParaRPr lang="pl-PL" noProof="0" dirty="0"/>
          </a:p>
        </p:txBody>
      </p:sp>
    </p:spTree>
    <p:extLst>
      <p:ext uri="{BB962C8B-B14F-4D97-AF65-F5344CB8AC3E}">
        <p14:creationId xmlns:p14="http://schemas.microsoft.com/office/powerpoint/2010/main" val="17451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rtl="0"/>
            <a:fld id="{9555D449-B875-4B8D-8E66-224D27E54C9A}" type="slidenum">
              <a:rPr lang="pl-PL" noProof="0" smtClean="0"/>
              <a:pPr rtl="0"/>
              <a:t>11</a:t>
            </a:fld>
            <a:endParaRPr lang="pl-PL" noProof="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pPr rtl="0"/>
            <a:fld id="{9555D449-B875-4B8D-8E66-224D27E54C9A}" type="slidenum">
              <a:rPr lang="pl-PL" noProof="0" smtClean="0"/>
              <a:pPr rtl="0"/>
              <a:t>15</a:t>
            </a:fld>
            <a:endParaRPr lang="pl-PL" noProof="0" dirty="0"/>
          </a:p>
        </p:txBody>
      </p:sp>
    </p:spTree>
    <p:extLst>
      <p:ext uri="{BB962C8B-B14F-4D97-AF65-F5344CB8AC3E}">
        <p14:creationId xmlns:p14="http://schemas.microsoft.com/office/powerpoint/2010/main" val="3637501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26225" y="1828800"/>
            <a:ext cx="4098175" cy="3177380"/>
          </a:xfrm>
        </p:spPr>
        <p:txBody>
          <a:bodyPr rtlCol="0" anchor="b">
            <a:normAutofit/>
          </a:bodyPr>
          <a:lstStyle>
            <a:lvl1pPr algn="l" rtl="0">
              <a:lnSpc>
                <a:spcPct val="80000"/>
              </a:lnSpc>
              <a:defRPr sz="5400">
                <a:solidFill>
                  <a:schemeClr val="accent1"/>
                </a:solidFill>
              </a:defRPr>
            </a:lvl1pPr>
          </a:lstStyle>
          <a:p>
            <a:pPr rtl="0"/>
            <a:r>
              <a:rPr lang="pl-PL"/>
              <a:t>Kliknij, aby edytować styl</a:t>
            </a:r>
            <a:endParaRPr lang="pl-PL" dirty="0"/>
          </a:p>
        </p:txBody>
      </p:sp>
      <p:sp>
        <p:nvSpPr>
          <p:cNvPr id="3" name="Podtytuł 2"/>
          <p:cNvSpPr>
            <a:spLocks noGrp="1"/>
          </p:cNvSpPr>
          <p:nvPr>
            <p:ph type="subTitle" idx="1"/>
          </p:nvPr>
        </p:nvSpPr>
        <p:spPr>
          <a:xfrm>
            <a:off x="626225" y="5181600"/>
            <a:ext cx="4098175" cy="685800"/>
          </a:xfrm>
        </p:spPr>
        <p:txBody>
          <a:bodyPr rtlCol="0">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pic>
        <p:nvPicPr>
          <p:cNvPr id="7" name="Obraz 6" descr="Linia EK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Symbol zastępczy tytułu pionowego 2"/>
          <p:cNvSpPr>
            <a:spLocks noGrp="1"/>
          </p:cNvSpPr>
          <p:nvPr>
            <p:ph type="body" orient="vert" idx="1"/>
          </p:nvPr>
        </p:nvSpPr>
        <p:spPr/>
        <p:txBody>
          <a:bodyPr vert="eaVert"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stopki 4"/>
          <p:cNvSpPr>
            <a:spLocks noGrp="1"/>
          </p:cNvSpPr>
          <p:nvPr>
            <p:ph type="ftr" sz="quarter" idx="11"/>
          </p:nvPr>
        </p:nvSpPr>
        <p:spPr/>
        <p:txBody>
          <a:bodyPr rtlCol="0"/>
          <a:lstStyle/>
          <a:p>
            <a:pPr rtl="0"/>
            <a:endParaRPr lang="pl-PL" dirty="0"/>
          </a:p>
        </p:txBody>
      </p:sp>
      <p:sp>
        <p:nvSpPr>
          <p:cNvPr id="4" name="Symbol zastępczy daty 3"/>
          <p:cNvSpPr>
            <a:spLocks noGrp="1"/>
          </p:cNvSpPr>
          <p:nvPr>
            <p:ph type="dt" sz="half" idx="10"/>
          </p:nvPr>
        </p:nvSpPr>
        <p:spPr/>
        <p:txBody>
          <a:bodyPr rtlCol="0"/>
          <a:lstStyle/>
          <a:p>
            <a:pPr rtl="0"/>
            <a:fld id="{7A82BC66-CE60-436D-B272-DEA555C8FC9D}" type="datetime1">
              <a:rPr lang="pl-PL" smtClean="0"/>
              <a:pPr rtl="0"/>
              <a:t>2017-11-05</a:t>
            </a:fld>
            <a:endParaRPr lang="pl-PL" dirty="0"/>
          </a:p>
        </p:txBody>
      </p:sp>
      <p:sp>
        <p:nvSpPr>
          <p:cNvPr id="6" name="Symbol zastępczy numeru slajdu 5"/>
          <p:cNvSpPr>
            <a:spLocks noGrp="1"/>
          </p:cNvSpPr>
          <p:nvPr>
            <p:ph type="sldNum" sz="quarter" idx="12"/>
          </p:nvPr>
        </p:nvSpPr>
        <p:spPr/>
        <p:txBody>
          <a:bodyPr rtlCol="0"/>
          <a:lstStyle/>
          <a:p>
            <a:pPr rtl="0"/>
            <a:fld id="{E31375A4-56A4-47D6-9801-1991572033F7}" type="slidenum">
              <a:rPr lang="pl-PL" smtClean="0"/>
              <a:pPr rtl="0"/>
              <a:t>‹#›</a:t>
            </a:fld>
            <a:endParaRPr lang="pl-PL"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Prostokąt 6" descr="Prostokąt"/>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2" name="Tytuł pionowy 1"/>
          <p:cNvSpPr>
            <a:spLocks noGrp="1"/>
          </p:cNvSpPr>
          <p:nvPr>
            <p:ph type="title" orient="vert"/>
          </p:nvPr>
        </p:nvSpPr>
        <p:spPr>
          <a:xfrm>
            <a:off x="10058399" y="457201"/>
            <a:ext cx="2057401" cy="5943600"/>
          </a:xfrm>
        </p:spPr>
        <p:txBody>
          <a:bodyPr vert="eaVert" rtlCol="0"/>
          <a:lstStyle>
            <a:lvl1pPr rtl="0">
              <a:defRPr/>
            </a:lvl1pPr>
          </a:lstStyle>
          <a:p>
            <a:pPr rtl="0"/>
            <a:r>
              <a:rPr lang="pl-PL"/>
              <a:t>Kliknij, aby edytować styl</a:t>
            </a:r>
            <a:endParaRPr lang="pl-PL" dirty="0"/>
          </a:p>
        </p:txBody>
      </p:sp>
      <p:sp>
        <p:nvSpPr>
          <p:cNvPr id="3" name="Symbol zastępczy tytułu pionowego 2"/>
          <p:cNvSpPr>
            <a:spLocks noGrp="1"/>
          </p:cNvSpPr>
          <p:nvPr>
            <p:ph type="body" orient="vert" idx="1"/>
          </p:nvPr>
        </p:nvSpPr>
        <p:spPr>
          <a:xfrm>
            <a:off x="609600" y="457200"/>
            <a:ext cx="9067800" cy="5943599"/>
          </a:xfrm>
        </p:spPr>
        <p:txBody>
          <a:bodyPr vert="eaVert"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stopki 4"/>
          <p:cNvSpPr>
            <a:spLocks noGrp="1"/>
          </p:cNvSpPr>
          <p:nvPr>
            <p:ph type="ftr" sz="quarter" idx="11"/>
          </p:nvPr>
        </p:nvSpPr>
        <p:spPr/>
        <p:txBody>
          <a:bodyPr rtlCol="0"/>
          <a:lstStyle/>
          <a:p>
            <a:pPr rtl="0"/>
            <a:endParaRPr lang="pl-PL" dirty="0"/>
          </a:p>
        </p:txBody>
      </p:sp>
      <p:sp>
        <p:nvSpPr>
          <p:cNvPr id="4" name="Symbol zastępczy daty 3"/>
          <p:cNvSpPr>
            <a:spLocks noGrp="1"/>
          </p:cNvSpPr>
          <p:nvPr>
            <p:ph type="dt" sz="half" idx="10"/>
          </p:nvPr>
        </p:nvSpPr>
        <p:spPr/>
        <p:txBody>
          <a:bodyPr rtlCol="0"/>
          <a:lstStyle/>
          <a:p>
            <a:pPr rtl="0"/>
            <a:fld id="{5E710685-C3CB-4894-8FC4-42D3EBDFD8CC}" type="datetime1">
              <a:rPr lang="pl-PL" smtClean="0"/>
              <a:pPr rtl="0"/>
              <a:t>2017-11-05</a:t>
            </a:fld>
            <a:endParaRPr lang="pl-PL" dirty="0"/>
          </a:p>
        </p:txBody>
      </p:sp>
      <p:sp>
        <p:nvSpPr>
          <p:cNvPr id="6" name="Symbol zastępczy numeru slajdu 5"/>
          <p:cNvSpPr>
            <a:spLocks noGrp="1"/>
          </p:cNvSpPr>
          <p:nvPr>
            <p:ph type="sldNum" sz="quarter" idx="12"/>
          </p:nvPr>
        </p:nvSpPr>
        <p:spPr/>
        <p:txBody>
          <a:bodyPr rtlCol="0"/>
          <a:lstStyle/>
          <a:p>
            <a:pPr rtl="0"/>
            <a:fld id="{E31375A4-56A4-47D6-9801-1991572033F7}" type="slidenum">
              <a:rPr lang="pl-PL" smtClean="0"/>
              <a:pPr rtl="0"/>
              <a:t>‹#›</a:t>
            </a:fld>
            <a:endParaRPr lang="pl-PL"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Symbol zastępczy zawartości 2"/>
          <p:cNvSpPr>
            <a:spLocks noGrp="1"/>
          </p:cNvSpPr>
          <p:nvPr>
            <p:ph idx="1"/>
          </p:nvPr>
        </p:nvSpPr>
        <p:spPr/>
        <p:txBody>
          <a:bodyPr rtlCol="0"/>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stopki 4"/>
          <p:cNvSpPr>
            <a:spLocks noGrp="1"/>
          </p:cNvSpPr>
          <p:nvPr>
            <p:ph type="ftr" sz="quarter" idx="11"/>
          </p:nvPr>
        </p:nvSpPr>
        <p:spPr/>
        <p:txBody>
          <a:bodyPr rtlCol="0"/>
          <a:lstStyle/>
          <a:p>
            <a:pPr rtl="0"/>
            <a:endParaRPr lang="pl-PL" dirty="0"/>
          </a:p>
        </p:txBody>
      </p:sp>
      <p:sp>
        <p:nvSpPr>
          <p:cNvPr id="4" name="Symbol zastępczy daty 3"/>
          <p:cNvSpPr>
            <a:spLocks noGrp="1"/>
          </p:cNvSpPr>
          <p:nvPr>
            <p:ph type="dt" sz="half" idx="10"/>
          </p:nvPr>
        </p:nvSpPr>
        <p:spPr/>
        <p:txBody>
          <a:bodyPr rtlCol="0"/>
          <a:lstStyle/>
          <a:p>
            <a:pPr rtl="0"/>
            <a:fld id="{89D9F2B8-5A9B-4E9C-83BB-EA2D2627207A}" type="datetime1">
              <a:rPr lang="pl-PL" smtClean="0"/>
              <a:pPr rtl="0"/>
              <a:t>2017-11-05</a:t>
            </a:fld>
            <a:endParaRPr lang="pl-PL" dirty="0"/>
          </a:p>
        </p:txBody>
      </p:sp>
      <p:sp>
        <p:nvSpPr>
          <p:cNvPr id="6" name="Symbol zastępczy numeru slajdu 5"/>
          <p:cNvSpPr>
            <a:spLocks noGrp="1"/>
          </p:cNvSpPr>
          <p:nvPr>
            <p:ph type="sldNum" sz="quarter" idx="12"/>
          </p:nvPr>
        </p:nvSpPr>
        <p:spPr/>
        <p:txBody>
          <a:bodyPr rtlCol="0"/>
          <a:lstStyle/>
          <a:p>
            <a:pPr rtl="0"/>
            <a:fld id="{E31375A4-56A4-47D6-9801-1991572033F7}" type="slidenum">
              <a:rPr lang="pl-PL" smtClean="0"/>
              <a:pPr rtl="0"/>
              <a:t>‹#›</a:t>
            </a:fld>
            <a:endParaRPr lang="pl-PL"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Nagłówek sekcji">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Prostokąt 6" descr="Prostokąt"/>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2" name="Tytuł 1"/>
          <p:cNvSpPr>
            <a:spLocks noGrp="1"/>
          </p:cNvSpPr>
          <p:nvPr>
            <p:ph type="title"/>
          </p:nvPr>
        </p:nvSpPr>
        <p:spPr>
          <a:xfrm>
            <a:off x="1066800" y="1828800"/>
            <a:ext cx="7772400" cy="3177380"/>
          </a:xfrm>
        </p:spPr>
        <p:txBody>
          <a:bodyPr rtlCol="0" anchor="b">
            <a:normAutofit/>
          </a:bodyPr>
          <a:lstStyle>
            <a:lvl1pPr rtl="0">
              <a:lnSpc>
                <a:spcPct val="80000"/>
              </a:lnSpc>
              <a:defRPr sz="5400"/>
            </a:lvl1pPr>
          </a:lstStyle>
          <a:p>
            <a:pPr rtl="0"/>
            <a:r>
              <a:rPr lang="pl-PL"/>
              <a:t>Kliknij, aby edytować styl</a:t>
            </a:r>
            <a:endParaRPr lang="pl-PL" dirty="0"/>
          </a:p>
        </p:txBody>
      </p:sp>
      <p:sp>
        <p:nvSpPr>
          <p:cNvPr id="3" name="Symbol zastępczy tekstu 2"/>
          <p:cNvSpPr>
            <a:spLocks noGrp="1"/>
          </p:cNvSpPr>
          <p:nvPr>
            <p:ph type="body" idx="1"/>
          </p:nvPr>
        </p:nvSpPr>
        <p:spPr>
          <a:xfrm>
            <a:off x="1066800" y="5181600"/>
            <a:ext cx="7772400" cy="685800"/>
          </a:xfrm>
        </p:spPr>
        <p:txBody>
          <a:bodyPr rtlCol="0">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Symbol zastępczy zawartości 2"/>
          <p:cNvSpPr>
            <a:spLocks noGrp="1"/>
          </p:cNvSpPr>
          <p:nvPr>
            <p:ph sz="half" idx="1"/>
          </p:nvPr>
        </p:nvSpPr>
        <p:spPr>
          <a:xfrm>
            <a:off x="10668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63246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6" name="Symbol zastępczy stopki 5"/>
          <p:cNvSpPr>
            <a:spLocks noGrp="1"/>
          </p:cNvSpPr>
          <p:nvPr>
            <p:ph type="ftr" sz="quarter" idx="11"/>
          </p:nvPr>
        </p:nvSpPr>
        <p:spPr/>
        <p:txBody>
          <a:bodyPr rtlCol="0"/>
          <a:lstStyle/>
          <a:p>
            <a:pPr rtl="0"/>
            <a:endParaRPr lang="pl-PL" dirty="0"/>
          </a:p>
        </p:txBody>
      </p:sp>
      <p:sp>
        <p:nvSpPr>
          <p:cNvPr id="5" name="Symbol zastępczy daty 4"/>
          <p:cNvSpPr>
            <a:spLocks noGrp="1"/>
          </p:cNvSpPr>
          <p:nvPr>
            <p:ph type="dt" sz="half" idx="10"/>
          </p:nvPr>
        </p:nvSpPr>
        <p:spPr/>
        <p:txBody>
          <a:bodyPr rtlCol="0"/>
          <a:lstStyle/>
          <a:p>
            <a:pPr rtl="0"/>
            <a:fld id="{ACBFD8D2-8C7A-4DE8-9C2B-93FD31D7142E}" type="datetime1">
              <a:rPr lang="pl-PL" smtClean="0"/>
              <a:pPr rtl="0"/>
              <a:t>2017-11-05</a:t>
            </a:fld>
            <a:endParaRPr lang="pl-PL" dirty="0"/>
          </a:p>
        </p:txBody>
      </p:sp>
      <p:sp>
        <p:nvSpPr>
          <p:cNvPr id="7" name="Symbol zastępczy numeru slajdu 6"/>
          <p:cNvSpPr>
            <a:spLocks noGrp="1"/>
          </p:cNvSpPr>
          <p:nvPr>
            <p:ph type="sldNum" sz="quarter" idx="12"/>
          </p:nvPr>
        </p:nvSpPr>
        <p:spPr/>
        <p:txBody>
          <a:bodyPr rtlCol="0"/>
          <a:lstStyle/>
          <a:p>
            <a:pPr rtl="0"/>
            <a:fld id="{E31375A4-56A4-47D6-9801-1991572033F7}" type="slidenum">
              <a:rPr lang="pl-PL" smtClean="0"/>
              <a:pPr rtl="0"/>
              <a:t>‹#›</a:t>
            </a:fld>
            <a:endParaRPr lang="pl-PL"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Symbol zastępczy tekstu 2"/>
          <p:cNvSpPr>
            <a:spLocks noGrp="1"/>
          </p:cNvSpPr>
          <p:nvPr>
            <p:ph type="body" idx="1"/>
          </p:nvPr>
        </p:nvSpPr>
        <p:spPr>
          <a:xfrm>
            <a:off x="10668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0668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63246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3246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8" name="Symbol zastępczy stopki 7"/>
          <p:cNvSpPr>
            <a:spLocks noGrp="1"/>
          </p:cNvSpPr>
          <p:nvPr>
            <p:ph type="ftr" sz="quarter" idx="11"/>
          </p:nvPr>
        </p:nvSpPr>
        <p:spPr/>
        <p:txBody>
          <a:bodyPr rtlCol="0"/>
          <a:lstStyle/>
          <a:p>
            <a:pPr rtl="0"/>
            <a:endParaRPr lang="pl-PL" dirty="0"/>
          </a:p>
        </p:txBody>
      </p:sp>
      <p:sp>
        <p:nvSpPr>
          <p:cNvPr id="7" name="Symbol zastępczy daty 6"/>
          <p:cNvSpPr>
            <a:spLocks noGrp="1"/>
          </p:cNvSpPr>
          <p:nvPr>
            <p:ph type="dt" sz="half" idx="10"/>
          </p:nvPr>
        </p:nvSpPr>
        <p:spPr/>
        <p:txBody>
          <a:bodyPr rtlCol="0"/>
          <a:lstStyle/>
          <a:p>
            <a:pPr rtl="0"/>
            <a:fld id="{F2239158-BAB8-4DD8-9468-892AD576E80B}" type="datetime1">
              <a:rPr lang="pl-PL" smtClean="0"/>
              <a:pPr rtl="0"/>
              <a:t>2017-11-05</a:t>
            </a:fld>
            <a:endParaRPr lang="pl-PL" dirty="0"/>
          </a:p>
        </p:txBody>
      </p:sp>
      <p:sp>
        <p:nvSpPr>
          <p:cNvPr id="9" name="Symbol zastępczy numeru slajdu 8"/>
          <p:cNvSpPr>
            <a:spLocks noGrp="1"/>
          </p:cNvSpPr>
          <p:nvPr>
            <p:ph type="sldNum" sz="quarter" idx="12"/>
          </p:nvPr>
        </p:nvSpPr>
        <p:spPr/>
        <p:txBody>
          <a:bodyPr rtlCol="0"/>
          <a:lstStyle/>
          <a:p>
            <a:pPr rtl="0"/>
            <a:fld id="{E31375A4-56A4-47D6-9801-1991572033F7}" type="slidenum">
              <a:rPr lang="pl-PL" smtClean="0"/>
              <a:pPr rtl="0"/>
              <a:t>‹#›</a:t>
            </a:fld>
            <a:endParaRPr lang="pl-PL"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4" name="Symbol zastępczy stopki 3"/>
          <p:cNvSpPr>
            <a:spLocks noGrp="1"/>
          </p:cNvSpPr>
          <p:nvPr>
            <p:ph type="ftr" sz="quarter" idx="11"/>
          </p:nvPr>
        </p:nvSpPr>
        <p:spPr/>
        <p:txBody>
          <a:bodyPr rtlCol="0"/>
          <a:lstStyle/>
          <a:p>
            <a:pPr rtl="0"/>
            <a:endParaRPr lang="pl-PL" dirty="0"/>
          </a:p>
        </p:txBody>
      </p:sp>
      <p:sp>
        <p:nvSpPr>
          <p:cNvPr id="3" name="Symbol zastępczy daty 2"/>
          <p:cNvSpPr>
            <a:spLocks noGrp="1"/>
          </p:cNvSpPr>
          <p:nvPr>
            <p:ph type="dt" sz="half" idx="10"/>
          </p:nvPr>
        </p:nvSpPr>
        <p:spPr/>
        <p:txBody>
          <a:bodyPr rtlCol="0"/>
          <a:lstStyle/>
          <a:p>
            <a:pPr rtl="0"/>
            <a:fld id="{048692E2-65E4-4076-9C5C-C5F495EF45FB}" type="datetime1">
              <a:rPr lang="pl-PL" smtClean="0"/>
              <a:pPr rtl="0"/>
              <a:t>2017-11-05</a:t>
            </a:fld>
            <a:endParaRPr lang="pl-PL" dirty="0"/>
          </a:p>
        </p:txBody>
      </p:sp>
      <p:sp>
        <p:nvSpPr>
          <p:cNvPr id="5" name="Symbol zastępczy numeru slajdu 4"/>
          <p:cNvSpPr>
            <a:spLocks noGrp="1"/>
          </p:cNvSpPr>
          <p:nvPr>
            <p:ph type="sldNum" sz="quarter" idx="12"/>
          </p:nvPr>
        </p:nvSpPr>
        <p:spPr/>
        <p:txBody>
          <a:bodyPr rtlCol="0"/>
          <a:lstStyle/>
          <a:p>
            <a:pPr rtl="0"/>
            <a:fld id="{E31375A4-56A4-47D6-9801-1991572033F7}" type="slidenum">
              <a:rPr lang="pl-PL" smtClean="0"/>
              <a:pPr rtl="0"/>
              <a:t>‹#›</a:t>
            </a:fld>
            <a:endParaRPr lang="pl-PL"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stopki 2"/>
          <p:cNvSpPr>
            <a:spLocks noGrp="1"/>
          </p:cNvSpPr>
          <p:nvPr>
            <p:ph type="ftr" sz="quarter" idx="11"/>
          </p:nvPr>
        </p:nvSpPr>
        <p:spPr/>
        <p:txBody>
          <a:bodyPr rtlCol="0"/>
          <a:lstStyle/>
          <a:p>
            <a:pPr rtl="0"/>
            <a:endParaRPr lang="pl-PL" dirty="0"/>
          </a:p>
        </p:txBody>
      </p:sp>
      <p:sp>
        <p:nvSpPr>
          <p:cNvPr id="2" name="Symbol zastępczy daty 1"/>
          <p:cNvSpPr>
            <a:spLocks noGrp="1"/>
          </p:cNvSpPr>
          <p:nvPr>
            <p:ph type="dt" sz="half" idx="10"/>
          </p:nvPr>
        </p:nvSpPr>
        <p:spPr/>
        <p:txBody>
          <a:bodyPr rtlCol="0"/>
          <a:lstStyle/>
          <a:p>
            <a:pPr rtl="0"/>
            <a:fld id="{5928591F-792E-428D-B9D8-642AD02CE777}" type="datetime1">
              <a:rPr lang="pl-PL" smtClean="0"/>
              <a:pPr rtl="0"/>
              <a:t>2017-11-05</a:t>
            </a:fld>
            <a:endParaRPr lang="pl-PL" dirty="0"/>
          </a:p>
        </p:txBody>
      </p:sp>
      <p:sp>
        <p:nvSpPr>
          <p:cNvPr id="4" name="Symbol zastępczy numeru slajdu 3"/>
          <p:cNvSpPr>
            <a:spLocks noGrp="1"/>
          </p:cNvSpPr>
          <p:nvPr>
            <p:ph type="sldNum" sz="quarter" idx="12"/>
          </p:nvPr>
        </p:nvSpPr>
        <p:spPr/>
        <p:txBody>
          <a:bodyPr rtlCol="0"/>
          <a:lstStyle/>
          <a:p>
            <a:pPr rtl="0"/>
            <a:fld id="{E31375A4-56A4-47D6-9801-1991572033F7}" type="slidenum">
              <a:rPr lang="pl-PL" smtClean="0"/>
              <a:pPr rtl="0"/>
              <a:t>‹#›</a:t>
            </a:fld>
            <a:endParaRPr lang="pl-PL"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Prostokąt 7" descr="Prostokąt"/>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9" name="Prostokąt 8" descr="Prostokąt"/>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2" name="Tytuł 1"/>
          <p:cNvSpPr>
            <a:spLocks noGrp="1"/>
          </p:cNvSpPr>
          <p:nvPr>
            <p:ph type="title"/>
          </p:nvPr>
        </p:nvSpPr>
        <p:spPr>
          <a:xfrm>
            <a:off x="7632700" y="3200400"/>
            <a:ext cx="3932237" cy="1752600"/>
          </a:xfrm>
        </p:spPr>
        <p:txBody>
          <a:bodyPr rtlCol="0" anchor="b">
            <a:normAutofit/>
          </a:bodyPr>
          <a:lstStyle>
            <a:lvl1pPr rtl="0">
              <a:defRPr sz="3600"/>
            </a:lvl1pPr>
          </a:lstStyle>
          <a:p>
            <a:pPr rtl="0"/>
            <a:r>
              <a:rPr lang="pl-PL"/>
              <a:t>Kliknij, aby edytować styl</a:t>
            </a:r>
            <a:endParaRPr lang="pl-PL" dirty="0"/>
          </a:p>
        </p:txBody>
      </p:sp>
      <p:sp>
        <p:nvSpPr>
          <p:cNvPr id="3" name="Symbol zastępczy zawartości 2"/>
          <p:cNvSpPr>
            <a:spLocks noGrp="1"/>
          </p:cNvSpPr>
          <p:nvPr>
            <p:ph idx="1"/>
          </p:nvPr>
        </p:nvSpPr>
        <p:spPr>
          <a:xfrm>
            <a:off x="609600" y="457201"/>
            <a:ext cx="5943600" cy="5943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7632699" y="5029200"/>
            <a:ext cx="3932237" cy="1371600"/>
          </a:xfrm>
        </p:spPr>
        <p:txBody>
          <a:bodyPr rtlCol="0">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Prostokąt 7" descr="Prostokąt"/>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9" name="Prostokąt 8" descr="Prostokąt"/>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2" name="Tytuł 1"/>
          <p:cNvSpPr>
            <a:spLocks noGrp="1"/>
          </p:cNvSpPr>
          <p:nvPr>
            <p:ph type="title"/>
          </p:nvPr>
        </p:nvSpPr>
        <p:spPr>
          <a:xfrm>
            <a:off x="7635240" y="3200400"/>
            <a:ext cx="3932237" cy="1752600"/>
          </a:xfrm>
        </p:spPr>
        <p:txBody>
          <a:bodyPr rtlCol="0" anchor="b">
            <a:normAutofit/>
          </a:bodyPr>
          <a:lstStyle>
            <a:lvl1pPr rtl="0">
              <a:defRPr sz="3600"/>
            </a:lvl1pPr>
          </a:lstStyle>
          <a:p>
            <a:pPr rtl="0"/>
            <a:r>
              <a:rPr lang="pl-PL"/>
              <a:t>Kliknij, aby edytować styl</a:t>
            </a:r>
            <a:endParaRPr lang="pl-PL" dirty="0"/>
          </a:p>
        </p:txBody>
      </p:sp>
      <p:sp>
        <p:nvSpPr>
          <p:cNvPr id="3" name="Symbol zastępczy obrazu 2" descr="Pusty symbol zastępczy pozwalający dodać obraz. Kliknij symbol zastępczy i wybierz obraz, który chcesz dodać."/>
          <p:cNvSpPr>
            <a:spLocks noGrp="1"/>
          </p:cNvSpPr>
          <p:nvPr>
            <p:ph type="pic" idx="1"/>
          </p:nvPr>
        </p:nvSpPr>
        <p:spPr>
          <a:xfrm>
            <a:off x="1" y="0"/>
            <a:ext cx="7008810" cy="6857999"/>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a:t>Kliknij ikonę, aby dodać obraz</a:t>
            </a:r>
            <a:endParaRPr lang="pl-PL" dirty="0"/>
          </a:p>
        </p:txBody>
      </p:sp>
      <p:sp>
        <p:nvSpPr>
          <p:cNvPr id="4" name="Symbol zastępczy tekstu 3"/>
          <p:cNvSpPr>
            <a:spLocks noGrp="1"/>
          </p:cNvSpPr>
          <p:nvPr>
            <p:ph type="body" sz="half" idx="2"/>
          </p:nvPr>
        </p:nvSpPr>
        <p:spPr>
          <a:xfrm>
            <a:off x="7635240" y="5029200"/>
            <a:ext cx="3932237" cy="1374648"/>
          </a:xfrm>
        </p:spPr>
        <p:txBody>
          <a:bodyPr rtlCol="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czerwony pasek" descr="Czerwony pasek"/>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
        <p:nvSpPr>
          <p:cNvPr id="2" name="Symbol zastępczy tytułu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pPr rtl="0"/>
            <a:r>
              <a:rPr lang="pl-PL" noProof="0" dirty="0"/>
              <a:t>Kliknij, aby edytować styl</a:t>
            </a:r>
          </a:p>
        </p:txBody>
      </p:sp>
      <p:sp>
        <p:nvSpPr>
          <p:cNvPr id="3" name="Symbol zastępczy tekstu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pl-PL" noProof="0" dirty="0"/>
              <a:t>Edytuj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5" name="Symbol zastępczy stopki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pPr rtl="0"/>
            <a:endParaRPr lang="pl-PL" noProof="0" dirty="0"/>
          </a:p>
        </p:txBody>
      </p:sp>
      <p:sp>
        <p:nvSpPr>
          <p:cNvPr id="4" name="Symbol zastępczy daty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pPr rtl="0"/>
            <a:fld id="{009ABBCE-C82D-4241-A043-E1CE50838FC0}" type="datetime1">
              <a:rPr lang="pl-PL" noProof="0" smtClean="0"/>
              <a:pPr rtl="0"/>
              <a:t>2017-11-05</a:t>
            </a:fld>
            <a:endParaRPr lang="pl-PL" noProof="0" dirty="0"/>
          </a:p>
        </p:txBody>
      </p:sp>
      <p:sp>
        <p:nvSpPr>
          <p:cNvPr id="6" name="Symbol zastępczy numeru slajdu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pl-PL" noProof="0" smtClean="0"/>
              <a:pPr rtl="0"/>
              <a:t>‹#›</a:t>
            </a:fld>
            <a:endParaRPr lang="pl-PL"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91345" y="1916832"/>
            <a:ext cx="4533056" cy="3089348"/>
          </a:xfrm>
        </p:spPr>
        <p:txBody>
          <a:bodyPr rtlCol="0" anchor="ctr" anchorCtr="0"/>
          <a:lstStyle/>
          <a:p>
            <a:r>
              <a:rPr lang="pl-PL" dirty="0" err="1"/>
              <a:t>Cardiovascular</a:t>
            </a:r>
            <a:r>
              <a:rPr lang="pl-PL" dirty="0"/>
              <a:t> </a:t>
            </a:r>
            <a:r>
              <a:rPr lang="pl-PL" dirty="0" err="1" smtClean="0"/>
              <a:t>diseases</a:t>
            </a:r>
            <a:endParaRPr lang="pl-PL" dirty="0"/>
          </a:p>
        </p:txBody>
      </p:sp>
      <p:sp>
        <p:nvSpPr>
          <p:cNvPr id="3" name="Podtytuł 2"/>
          <p:cNvSpPr>
            <a:spLocks noGrp="1"/>
          </p:cNvSpPr>
          <p:nvPr>
            <p:ph type="subTitle" idx="1"/>
          </p:nvPr>
        </p:nvSpPr>
        <p:spPr>
          <a:xfrm>
            <a:off x="626225" y="5181600"/>
            <a:ext cx="4098175" cy="839688"/>
          </a:xfrm>
        </p:spPr>
        <p:txBody>
          <a:bodyPr rtlCol="0">
            <a:normAutofit fontScale="70000" lnSpcReduction="20000"/>
          </a:bodyPr>
          <a:lstStyle/>
          <a:p>
            <a:r>
              <a:rPr lang="pl-PL" sz="2300" dirty="0" err="1"/>
              <a:t>Authors</a:t>
            </a:r>
            <a:r>
              <a:rPr lang="pl-PL" sz="2300" dirty="0"/>
              <a:t>: Przemysław </a:t>
            </a:r>
            <a:r>
              <a:rPr lang="pl-PL" sz="2300" dirty="0" err="1"/>
              <a:t>Dybcio</a:t>
            </a:r>
            <a:r>
              <a:rPr lang="pl-PL" sz="2300" dirty="0"/>
              <a:t>, Jakub </a:t>
            </a:r>
            <a:r>
              <a:rPr lang="pl-PL" sz="2300" dirty="0" err="1"/>
              <a:t>Wituch</a:t>
            </a:r>
            <a:r>
              <a:rPr lang="pl-PL" sz="2300" dirty="0"/>
              <a:t>, Celina Kopeć</a:t>
            </a:r>
          </a:p>
          <a:p>
            <a:r>
              <a:rPr lang="pl-PL" sz="2300" dirty="0"/>
              <a:t>Translator:  Iga podkościelna</a:t>
            </a:r>
          </a:p>
          <a:p>
            <a:pPr rtl="0"/>
            <a:endParaRPr lang="pl-PL" dirty="0"/>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GB" sz="2400" dirty="0"/>
              <a:t>Homocysteine is type of amino acid present in the human </a:t>
            </a:r>
            <a:r>
              <a:rPr lang="en-GB" sz="2400" dirty="0" smtClean="0"/>
              <a:t>body.</a:t>
            </a:r>
            <a:r>
              <a:rPr lang="pl-PL" sz="2400" dirty="0" smtClean="0"/>
              <a:t> H</a:t>
            </a:r>
            <a:r>
              <a:rPr lang="en-GB" sz="2400" dirty="0" err="1" smtClean="0"/>
              <a:t>omocysteine</a:t>
            </a:r>
            <a:r>
              <a:rPr lang="en-GB" sz="2400" dirty="0" smtClean="0"/>
              <a:t> </a:t>
            </a:r>
            <a:r>
              <a:rPr lang="en-GB" sz="2400" dirty="0"/>
              <a:t>occurs </a:t>
            </a:r>
            <a:r>
              <a:rPr lang="pl-PL" sz="2400" dirty="0" smtClean="0"/>
              <a:t>in </a:t>
            </a:r>
            <a:r>
              <a:rPr lang="pl-PL" sz="2400" dirty="0" err="1" smtClean="0"/>
              <a:t>our</a:t>
            </a:r>
            <a:r>
              <a:rPr lang="pl-PL" sz="2400" dirty="0" smtClean="0"/>
              <a:t> </a:t>
            </a:r>
            <a:r>
              <a:rPr lang="pl-PL" sz="2400" dirty="0" err="1" smtClean="0"/>
              <a:t>blood</a:t>
            </a:r>
            <a:r>
              <a:rPr lang="pl-PL" sz="2400" dirty="0" smtClean="0"/>
              <a:t> </a:t>
            </a:r>
            <a:r>
              <a:rPr lang="en-GB" sz="2400" dirty="0" smtClean="0"/>
              <a:t>as </a:t>
            </a:r>
            <a:r>
              <a:rPr lang="en-GB" sz="2400" dirty="0"/>
              <a:t>a result of digesting foods containing protein. Small </a:t>
            </a:r>
            <a:r>
              <a:rPr lang="en-GB" sz="2400" dirty="0" smtClean="0"/>
              <a:t>amount</a:t>
            </a:r>
            <a:r>
              <a:rPr lang="pl-PL" sz="2400" dirty="0" smtClean="0"/>
              <a:t> of</a:t>
            </a:r>
            <a:r>
              <a:rPr lang="en-GB" sz="2400" dirty="0" smtClean="0"/>
              <a:t> </a:t>
            </a:r>
            <a:r>
              <a:rPr lang="en-GB" sz="2400" dirty="0"/>
              <a:t>homocysteine is necessary for the proper functioning of the body. </a:t>
            </a:r>
            <a:endParaRPr lang="pl-PL" sz="2400" dirty="0"/>
          </a:p>
        </p:txBody>
      </p:sp>
      <p:pic>
        <p:nvPicPr>
          <p:cNvPr id="6" name="Symbol zastępczy zawartości 5" descr="Homocysteine_racemic.png"/>
          <p:cNvPicPr>
            <a:picLocks noGrp="1" noChangeAspect="1"/>
          </p:cNvPicPr>
          <p:nvPr>
            <p:ph idx="1"/>
          </p:nvPr>
        </p:nvPicPr>
        <p:blipFill>
          <a:blip r:embed="rId2" cstate="print"/>
          <a:stretch>
            <a:fillRect/>
          </a:stretch>
        </p:blipFill>
        <p:spPr>
          <a:xfrm>
            <a:off x="2138362" y="1938337"/>
            <a:ext cx="7915275" cy="4352925"/>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2000" dirty="0"/>
              <a:t>Human is a creature, </a:t>
            </a:r>
            <a:r>
              <a:rPr lang="en-GB" sz="2000" dirty="0" err="1" smtClean="0"/>
              <a:t>wh</a:t>
            </a:r>
            <a:r>
              <a:rPr lang="pl-PL" sz="2000" dirty="0" smtClean="0"/>
              <a:t>o </a:t>
            </a:r>
            <a:r>
              <a:rPr lang="pl-PL" sz="2000" dirty="0" err="1" smtClean="0"/>
              <a:t>needs</a:t>
            </a:r>
            <a:r>
              <a:rPr lang="pl-PL" sz="2000" dirty="0" smtClean="0"/>
              <a:t> a </a:t>
            </a:r>
            <a:r>
              <a:rPr lang="pl-PL" sz="2000" dirty="0" err="1" smtClean="0"/>
              <a:t>certain</a:t>
            </a:r>
            <a:r>
              <a:rPr lang="pl-PL" sz="2000" dirty="0" smtClean="0"/>
              <a:t> </a:t>
            </a:r>
            <a:r>
              <a:rPr lang="pl-PL" sz="2000" dirty="0" err="1" smtClean="0"/>
              <a:t>dose</a:t>
            </a:r>
            <a:r>
              <a:rPr lang="pl-PL" sz="2000" dirty="0" smtClean="0"/>
              <a:t> of </a:t>
            </a:r>
            <a:r>
              <a:rPr lang="pl-PL" sz="2000" b="1" dirty="0" err="1" smtClean="0"/>
              <a:t>pysical</a:t>
            </a:r>
            <a:r>
              <a:rPr lang="pl-PL" sz="2000" b="1" dirty="0" smtClean="0"/>
              <a:t> </a:t>
            </a:r>
            <a:r>
              <a:rPr lang="pl-PL" sz="2000" b="1" dirty="0" err="1" smtClean="0"/>
              <a:t>activity</a:t>
            </a:r>
            <a:r>
              <a:rPr lang="pl-PL" sz="2000" b="1" dirty="0" smtClean="0"/>
              <a:t> </a:t>
            </a:r>
            <a:r>
              <a:rPr lang="en-GB" sz="2000" dirty="0" smtClean="0"/>
              <a:t>to </a:t>
            </a:r>
            <a:r>
              <a:rPr lang="pl-PL" sz="2000" dirty="0" err="1" smtClean="0"/>
              <a:t>function</a:t>
            </a:r>
            <a:r>
              <a:rPr lang="pl-PL" sz="2000" dirty="0" smtClean="0"/>
              <a:t> </a:t>
            </a:r>
            <a:r>
              <a:rPr lang="pl-PL" sz="2000" dirty="0" err="1" smtClean="0"/>
              <a:t>proerly</a:t>
            </a:r>
            <a:r>
              <a:rPr lang="pl-PL" sz="2000" dirty="0" smtClean="0"/>
              <a:t>. </a:t>
            </a:r>
            <a:r>
              <a:rPr lang="pl-PL" sz="2000" dirty="0" smtClean="0"/>
              <a:t>The </a:t>
            </a:r>
            <a:r>
              <a:rPr lang="pl-PL" sz="2000" dirty="0"/>
              <a:t>a</a:t>
            </a:r>
            <a:r>
              <a:rPr lang="en-GB" sz="2000" dirty="0" smtClean="0"/>
              <a:t>mount</a:t>
            </a:r>
            <a:r>
              <a:rPr lang="pl-PL" sz="2000" dirty="0" smtClean="0"/>
              <a:t> of</a:t>
            </a:r>
            <a:r>
              <a:rPr lang="en-GB" sz="2000" dirty="0" smtClean="0"/>
              <a:t> </a:t>
            </a:r>
            <a:r>
              <a:rPr lang="en-GB" sz="2000" b="1" dirty="0"/>
              <a:t>physical effort </a:t>
            </a:r>
            <a:r>
              <a:rPr lang="en-GB" sz="2000" dirty="0"/>
              <a:t>performed by </a:t>
            </a:r>
            <a:r>
              <a:rPr lang="pl-PL" sz="2000" dirty="0" err="1" smtClean="0"/>
              <a:t>people</a:t>
            </a:r>
            <a:r>
              <a:rPr lang="en-GB" sz="2000" dirty="0" smtClean="0"/>
              <a:t> </a:t>
            </a:r>
            <a:r>
              <a:rPr lang="en-GB" sz="2000" dirty="0"/>
              <a:t>in everyday life </a:t>
            </a:r>
            <a:r>
              <a:rPr lang="pl-PL" sz="2000" dirty="0" err="1" smtClean="0"/>
              <a:t>has</a:t>
            </a:r>
            <a:r>
              <a:rPr lang="pl-PL" sz="2000" dirty="0" smtClean="0"/>
              <a:t> </a:t>
            </a:r>
            <a:r>
              <a:rPr lang="en-GB" sz="2000" dirty="0" smtClean="0"/>
              <a:t>drastically </a:t>
            </a:r>
            <a:r>
              <a:rPr lang="en-GB" sz="2000" dirty="0"/>
              <a:t>decreased. Low level of physical activity or total lack of </a:t>
            </a:r>
            <a:r>
              <a:rPr lang="pl-PL" sz="2000" dirty="0" err="1" smtClean="0"/>
              <a:t>it</a:t>
            </a:r>
            <a:r>
              <a:rPr lang="pl-PL" sz="2000" dirty="0" smtClean="0"/>
              <a:t>, the </a:t>
            </a:r>
            <a:r>
              <a:rPr lang="en-GB" sz="2000" dirty="0" smtClean="0"/>
              <a:t>so-called </a:t>
            </a:r>
            <a:r>
              <a:rPr lang="en-GB" sz="2000" b="1" dirty="0"/>
              <a:t>hypokinesia</a:t>
            </a:r>
            <a:r>
              <a:rPr lang="en-GB" sz="2000" dirty="0"/>
              <a:t> induce in the human </a:t>
            </a:r>
            <a:r>
              <a:rPr lang="en-GB" sz="2000" dirty="0" smtClean="0"/>
              <a:t>body</a:t>
            </a:r>
            <a:r>
              <a:rPr lang="pl-PL" sz="2000" dirty="0" smtClean="0"/>
              <a:t> </a:t>
            </a:r>
            <a:r>
              <a:rPr lang="en-GB" sz="2000" dirty="0" smtClean="0"/>
              <a:t>negative </a:t>
            </a:r>
            <a:r>
              <a:rPr lang="en-GB" sz="2000" dirty="0"/>
              <a:t>changes.</a:t>
            </a:r>
            <a:endParaRPr lang="pl-PL" sz="2000" dirty="0"/>
          </a:p>
        </p:txBody>
      </p:sp>
      <p:pic>
        <p:nvPicPr>
          <p:cNvPr id="6" name="Symbol zastępczy zawartości 5" descr="jasiu siłacz.jpg"/>
          <p:cNvPicPr>
            <a:picLocks noGrp="1" noChangeAspect="1"/>
          </p:cNvPicPr>
          <p:nvPr>
            <p:ph idx="1"/>
          </p:nvPr>
        </p:nvPicPr>
        <p:blipFill>
          <a:blip r:embed="rId3" cstate="print"/>
          <a:stretch>
            <a:fillRect/>
          </a:stretch>
        </p:blipFill>
        <p:spPr>
          <a:xfrm>
            <a:off x="2639616" y="1772816"/>
            <a:ext cx="6815658" cy="4419851"/>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Obraz1.png"/>
          <p:cNvPicPr>
            <a:picLocks noChangeAspect="1"/>
          </p:cNvPicPr>
          <p:nvPr/>
        </p:nvPicPr>
        <p:blipFill>
          <a:blip r:embed="rId2" cstate="print"/>
          <a:stretch>
            <a:fillRect/>
          </a:stretch>
        </p:blipFill>
        <p:spPr>
          <a:xfrm>
            <a:off x="376952" y="881381"/>
            <a:ext cx="11438096" cy="50952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2019197401"/>
              </p:ext>
            </p:extLst>
          </p:nvPr>
        </p:nvGraphicFramePr>
        <p:xfrm>
          <a:off x="2639616" y="1268760"/>
          <a:ext cx="7058025" cy="4610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713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3072768509"/>
              </p:ext>
            </p:extLst>
          </p:nvPr>
        </p:nvGraphicFramePr>
        <p:xfrm>
          <a:off x="1199456" y="476672"/>
          <a:ext cx="9865096" cy="5791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428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3431007147"/>
              </p:ext>
            </p:extLst>
          </p:nvPr>
        </p:nvGraphicFramePr>
        <p:xfrm>
          <a:off x="1343472" y="620688"/>
          <a:ext cx="9926092" cy="55553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065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635240" y="836712"/>
            <a:ext cx="3932237" cy="1296144"/>
          </a:xfrm>
        </p:spPr>
        <p:txBody>
          <a:bodyPr/>
          <a:lstStyle/>
          <a:p>
            <a:endParaRPr lang="pl-PL" dirty="0"/>
          </a:p>
        </p:txBody>
      </p:sp>
      <p:pic>
        <p:nvPicPr>
          <p:cNvPr id="5" name="Symbol zastępczy obrazu 4" descr="serduszko.png"/>
          <p:cNvPicPr>
            <a:picLocks noGrp="1" noChangeAspect="1"/>
          </p:cNvPicPr>
          <p:nvPr>
            <p:ph type="pic" idx="1"/>
          </p:nvPr>
        </p:nvPicPr>
        <p:blipFill>
          <a:blip r:embed="rId2" cstate="print"/>
          <a:srcRect l="11649" r="11649"/>
          <a:stretch>
            <a:fillRect/>
          </a:stretch>
        </p:blipFill>
        <p:spPr>
          <a:xfrm>
            <a:off x="551384" y="548680"/>
            <a:ext cx="5951983" cy="5823912"/>
          </a:xfrm>
        </p:spPr>
      </p:pic>
      <p:sp>
        <p:nvSpPr>
          <p:cNvPr id="4" name="Symbol zastępczy tekstu 3"/>
          <p:cNvSpPr>
            <a:spLocks noGrp="1"/>
          </p:cNvSpPr>
          <p:nvPr>
            <p:ph type="body" sz="half" idx="2"/>
          </p:nvPr>
        </p:nvSpPr>
        <p:spPr>
          <a:xfrm>
            <a:off x="7635240" y="2564904"/>
            <a:ext cx="3932237" cy="3240360"/>
          </a:xfrm>
        </p:spPr>
        <p:txBody>
          <a:bodyPr>
            <a:normAutofit/>
          </a:bodyPr>
          <a:lstStyle/>
          <a:p>
            <a:r>
              <a:rPr lang="en-GB" dirty="0"/>
              <a:t>Diseases </a:t>
            </a:r>
            <a:r>
              <a:rPr lang="pl-PL" dirty="0" smtClean="0"/>
              <a:t>of </a:t>
            </a:r>
            <a:r>
              <a:rPr lang="en-GB" dirty="0" smtClean="0"/>
              <a:t>circulatory </a:t>
            </a:r>
            <a:r>
              <a:rPr lang="en-GB" dirty="0"/>
              <a:t>system id </a:t>
            </a:r>
            <a:r>
              <a:rPr lang="en-GB" dirty="0" err="1"/>
              <a:t>est</a:t>
            </a:r>
            <a:r>
              <a:rPr lang="en-GB" dirty="0"/>
              <a:t> cardiovascular diseases are the most common cause of death in Poland. </a:t>
            </a:r>
            <a:r>
              <a:rPr lang="pl-PL" dirty="0" err="1" smtClean="0"/>
              <a:t>Such</a:t>
            </a:r>
            <a:r>
              <a:rPr lang="pl-PL" dirty="0" smtClean="0"/>
              <a:t> </a:t>
            </a:r>
            <a:r>
              <a:rPr lang="pl-PL" dirty="0" err="1" smtClean="0"/>
              <a:t>diseases</a:t>
            </a:r>
            <a:r>
              <a:rPr lang="pl-PL" dirty="0" smtClean="0"/>
              <a:t> </a:t>
            </a:r>
            <a:r>
              <a:rPr lang="pl-PL" dirty="0" err="1" smtClean="0"/>
              <a:t>occur</a:t>
            </a:r>
            <a:r>
              <a:rPr lang="pl-PL" dirty="0" smtClean="0"/>
              <a:t> </a:t>
            </a:r>
            <a:r>
              <a:rPr lang="pl-PL" dirty="0" err="1" smtClean="0"/>
              <a:t>due</a:t>
            </a:r>
            <a:r>
              <a:rPr lang="pl-PL" dirty="0" smtClean="0"/>
              <a:t> to the </a:t>
            </a:r>
            <a:r>
              <a:rPr lang="pl-PL" dirty="0" err="1" smtClean="0"/>
              <a:t>so</a:t>
            </a:r>
            <a:r>
              <a:rPr lang="pl-PL" dirty="0" smtClean="0"/>
              <a:t> </a:t>
            </a:r>
            <a:r>
              <a:rPr lang="pl-PL" dirty="0" err="1" smtClean="0"/>
              <a:t>called</a:t>
            </a:r>
            <a:r>
              <a:rPr lang="pl-PL" dirty="0" smtClean="0"/>
              <a:t> </a:t>
            </a:r>
            <a:r>
              <a:rPr lang="en-GB" dirty="0" smtClean="0"/>
              <a:t>risk </a:t>
            </a:r>
            <a:r>
              <a:rPr lang="en-GB" dirty="0"/>
              <a:t>factors. </a:t>
            </a:r>
            <a:r>
              <a:rPr lang="pl-PL" dirty="0" smtClean="0"/>
              <a:t>People in </a:t>
            </a:r>
            <a:r>
              <a:rPr lang="pl-PL" dirty="0" err="1" smtClean="0"/>
              <a:t>whom</a:t>
            </a:r>
            <a:r>
              <a:rPr lang="pl-PL" dirty="0" smtClean="0"/>
              <a:t> </a:t>
            </a:r>
            <a:r>
              <a:rPr lang="pl-PL" dirty="0" err="1" smtClean="0"/>
              <a:t>several</a:t>
            </a:r>
            <a:r>
              <a:rPr lang="pl-PL" dirty="0" smtClean="0"/>
              <a:t> </a:t>
            </a:r>
            <a:r>
              <a:rPr lang="pl-PL" dirty="0" err="1" smtClean="0"/>
              <a:t>such</a:t>
            </a:r>
            <a:r>
              <a:rPr lang="pl-PL" dirty="0" smtClean="0"/>
              <a:t> </a:t>
            </a:r>
            <a:r>
              <a:rPr lang="pl-PL" dirty="0" err="1" smtClean="0"/>
              <a:t>factors</a:t>
            </a:r>
            <a:r>
              <a:rPr lang="pl-PL" dirty="0" smtClean="0"/>
              <a:t> </a:t>
            </a:r>
            <a:r>
              <a:rPr lang="pl-PL" dirty="0" err="1" smtClean="0"/>
              <a:t>occur</a:t>
            </a:r>
            <a:r>
              <a:rPr lang="pl-PL" dirty="0" smtClean="0"/>
              <a:t> </a:t>
            </a:r>
            <a:r>
              <a:rPr lang="pl-PL" dirty="0" err="1" smtClean="0"/>
              <a:t>at</a:t>
            </a:r>
            <a:r>
              <a:rPr lang="pl-PL" dirty="0" smtClean="0"/>
              <a:t> the same </a:t>
            </a:r>
            <a:r>
              <a:rPr lang="pl-PL" dirty="0" err="1" smtClean="0"/>
              <a:t>time</a:t>
            </a:r>
            <a:r>
              <a:rPr lang="pl-PL" dirty="0" smtClean="0"/>
              <a:t> </a:t>
            </a:r>
            <a:r>
              <a:rPr lang="pl-PL" dirty="0" err="1" smtClean="0"/>
              <a:t>are</a:t>
            </a:r>
            <a:r>
              <a:rPr lang="pl-PL" dirty="0" smtClean="0"/>
              <a:t> </a:t>
            </a:r>
            <a:r>
              <a:rPr lang="pl-PL" dirty="0"/>
              <a:t>e</a:t>
            </a:r>
            <a:r>
              <a:rPr lang="en-GB" dirty="0" smtClean="0"/>
              <a:t>specially </a:t>
            </a:r>
            <a:r>
              <a:rPr lang="pl-PL" dirty="0" err="1" smtClean="0"/>
              <a:t>threatened</a:t>
            </a:r>
            <a:r>
              <a:rPr lang="pl-PL" dirty="0" smtClean="0"/>
              <a:t> with </a:t>
            </a:r>
            <a:r>
              <a:rPr lang="en-GB" dirty="0" smtClean="0"/>
              <a:t>develop</a:t>
            </a:r>
            <a:r>
              <a:rPr lang="pl-PL" dirty="0" err="1" smtClean="0"/>
              <a:t>ing</a:t>
            </a:r>
            <a:r>
              <a:rPr lang="pl-PL" dirty="0" smtClean="0"/>
              <a:t> </a:t>
            </a:r>
            <a:r>
              <a:rPr lang="pl-PL" dirty="0" err="1" smtClean="0"/>
              <a:t>cardivascular</a:t>
            </a:r>
            <a:r>
              <a:rPr lang="pl-PL" dirty="0" smtClean="0"/>
              <a:t> </a:t>
            </a:r>
            <a:r>
              <a:rPr lang="en-GB" dirty="0" smtClean="0"/>
              <a:t>diseases</a:t>
            </a:r>
            <a:r>
              <a:rPr lang="pl-PL" dirty="0" smtClean="0"/>
              <a:t>.</a:t>
            </a:r>
            <a:endParaRPr lang="pl-P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          </a:t>
            </a:r>
            <a:r>
              <a:rPr lang="pl-PL" dirty="0" err="1"/>
              <a:t>Risk</a:t>
            </a:r>
            <a:r>
              <a:rPr lang="pl-PL" dirty="0"/>
              <a:t> </a:t>
            </a:r>
            <a:r>
              <a:rPr lang="pl-PL" dirty="0" err="1"/>
              <a:t>factors</a:t>
            </a:r>
            <a:r>
              <a:rPr lang="pl-PL" dirty="0"/>
              <a:t> for </a:t>
            </a:r>
            <a:r>
              <a:rPr lang="pl-PL" dirty="0" err="1"/>
              <a:t>cardiovascular</a:t>
            </a:r>
            <a:r>
              <a:rPr lang="pl-PL" dirty="0"/>
              <a:t> </a:t>
            </a:r>
            <a:r>
              <a:rPr lang="pl-PL" dirty="0" err="1" smtClean="0"/>
              <a:t>diseases</a:t>
            </a:r>
            <a:endParaRPr lang="pl-PL" dirty="0"/>
          </a:p>
        </p:txBody>
      </p:sp>
      <p:sp>
        <p:nvSpPr>
          <p:cNvPr id="3" name="Symbol zastępczy zawartości 2"/>
          <p:cNvSpPr>
            <a:spLocks noGrp="1"/>
          </p:cNvSpPr>
          <p:nvPr>
            <p:ph idx="1"/>
          </p:nvPr>
        </p:nvSpPr>
        <p:spPr/>
        <p:txBody>
          <a:bodyPr/>
          <a:lstStyle/>
          <a:p>
            <a:endParaRPr lang="pl-PL"/>
          </a:p>
        </p:txBody>
      </p:sp>
      <p:pic>
        <p:nvPicPr>
          <p:cNvPr id="1026" name="Picture 2"/>
          <p:cNvPicPr>
            <a:picLocks noChangeAspect="1" noChangeArrowheads="1"/>
          </p:cNvPicPr>
          <p:nvPr/>
        </p:nvPicPr>
        <p:blipFill>
          <a:blip r:embed="rId2" cstate="print"/>
          <a:srcRect/>
          <a:stretch>
            <a:fillRect/>
          </a:stretch>
        </p:blipFill>
        <p:spPr bwMode="auto">
          <a:xfrm>
            <a:off x="1559496" y="1554967"/>
            <a:ext cx="9089975" cy="53030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err="1"/>
              <a:t>Dyslipidemia</a:t>
            </a:r>
            <a:r>
              <a:rPr lang="en-GB" dirty="0"/>
              <a:t> is a condition wherein </a:t>
            </a:r>
            <a:r>
              <a:rPr lang="pl-PL" dirty="0" smtClean="0"/>
              <a:t>the </a:t>
            </a:r>
            <a:r>
              <a:rPr lang="pl-PL" dirty="0" err="1" smtClean="0"/>
              <a:t>amount</a:t>
            </a:r>
            <a:r>
              <a:rPr lang="pl-PL" dirty="0" smtClean="0"/>
              <a:t> of </a:t>
            </a:r>
            <a:r>
              <a:rPr lang="en-GB" dirty="0" smtClean="0"/>
              <a:t>lipids in </a:t>
            </a:r>
            <a:r>
              <a:rPr lang="en-GB" dirty="0"/>
              <a:t>blood plasma is incorrect.</a:t>
            </a:r>
            <a:r>
              <a:rPr lang="pl-PL" dirty="0"/>
              <a:t> </a:t>
            </a:r>
          </a:p>
        </p:txBody>
      </p:sp>
      <p:sp>
        <p:nvSpPr>
          <p:cNvPr id="3" name="Symbol zastępczy zawartości 2"/>
          <p:cNvSpPr>
            <a:spLocks noGrp="1"/>
          </p:cNvSpPr>
          <p:nvPr>
            <p:ph idx="1"/>
          </p:nvPr>
        </p:nvSpPr>
        <p:spPr/>
        <p:txBody>
          <a:bodyPr/>
          <a:lstStyle/>
          <a:p>
            <a:r>
              <a:rPr lang="en-GB" dirty="0"/>
              <a:t>There are four types of lipoproteins:</a:t>
            </a:r>
            <a:r>
              <a:rPr lang="pl-PL" dirty="0"/>
              <a:t> </a:t>
            </a:r>
            <a:r>
              <a:rPr lang="en-GB" dirty="0"/>
              <a:t>HDL (called good cholesterol), VLDL, chylomicrons and LDL (called bad cholesterol).</a:t>
            </a:r>
            <a:endParaRPr lang="pl-PL" dirty="0"/>
          </a:p>
        </p:txBody>
      </p:sp>
      <p:pic>
        <p:nvPicPr>
          <p:cNvPr id="4" name="Obraz 3" descr="dyslipidemia.jpg"/>
          <p:cNvPicPr>
            <a:picLocks noChangeAspect="1"/>
          </p:cNvPicPr>
          <p:nvPr/>
        </p:nvPicPr>
        <p:blipFill>
          <a:blip r:embed="rId2" cstate="print"/>
          <a:stretch>
            <a:fillRect/>
          </a:stretch>
        </p:blipFill>
        <p:spPr>
          <a:xfrm>
            <a:off x="3215680" y="3068960"/>
            <a:ext cx="5400600" cy="34388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0"/>
            <a:ext cx="10285784" cy="1424783"/>
          </a:xfrm>
        </p:spPr>
        <p:txBody>
          <a:bodyPr>
            <a:normAutofit fontScale="90000"/>
          </a:bodyPr>
          <a:lstStyle/>
          <a:p>
            <a:r>
              <a:rPr lang="pl-PL" sz="3100" dirty="0"/>
              <a:t/>
            </a:r>
            <a:br>
              <a:rPr lang="pl-PL" sz="3100" dirty="0"/>
            </a:br>
            <a:r>
              <a:rPr lang="en-GB" sz="3100" b="1" dirty="0"/>
              <a:t>Arterial hypertension </a:t>
            </a:r>
            <a:r>
              <a:rPr lang="en-GB" sz="3100" dirty="0"/>
              <a:t>(</a:t>
            </a:r>
            <a:r>
              <a:rPr lang="en-GB" sz="3100" dirty="0" err="1"/>
              <a:t>Hypertensio</a:t>
            </a:r>
            <a:r>
              <a:rPr lang="en-GB" sz="3100" dirty="0"/>
              <a:t> </a:t>
            </a:r>
            <a:r>
              <a:rPr lang="en-GB" sz="3100" dirty="0" err="1"/>
              <a:t>arterialis</a:t>
            </a:r>
            <a:r>
              <a:rPr lang="en-GB" sz="3100" dirty="0" smtClean="0"/>
              <a:t>)</a:t>
            </a:r>
            <a:r>
              <a:rPr lang="pl-PL" sz="3100" dirty="0" smtClean="0"/>
              <a:t> </a:t>
            </a:r>
            <a:r>
              <a:rPr lang="pl-PL" sz="3100" dirty="0" err="1" smtClean="0"/>
              <a:t>is</a:t>
            </a:r>
            <a:r>
              <a:rPr lang="en-GB" sz="3100" dirty="0" smtClean="0"/>
              <a:t> </a:t>
            </a:r>
            <a:r>
              <a:rPr lang="en-GB" sz="3100" dirty="0"/>
              <a:t>a disease </a:t>
            </a:r>
            <a:r>
              <a:rPr lang="pl-PL" sz="3100" dirty="0" smtClean="0"/>
              <a:t>of </a:t>
            </a:r>
            <a:r>
              <a:rPr lang="en-GB" sz="3100" dirty="0" smtClean="0"/>
              <a:t>circulatory </a:t>
            </a:r>
            <a:r>
              <a:rPr lang="en-GB" sz="3100" dirty="0"/>
              <a:t>system reliant on constant or periodic elevated blood pressure above the correct values </a:t>
            </a:r>
            <a:r>
              <a:rPr lang="pl-PL" sz="3100" dirty="0" err="1" smtClean="0"/>
              <a:t>that</a:t>
            </a:r>
            <a:r>
              <a:rPr lang="pl-PL" sz="3100" dirty="0" smtClean="0"/>
              <a:t> </a:t>
            </a:r>
            <a:r>
              <a:rPr lang="pl-PL" sz="3100" dirty="0" err="1" smtClean="0"/>
              <a:t>is</a:t>
            </a:r>
            <a:r>
              <a:rPr lang="pl-PL" sz="3100" dirty="0" smtClean="0"/>
              <a:t> </a:t>
            </a:r>
            <a:r>
              <a:rPr lang="en-GB" sz="3100" dirty="0" smtClean="0"/>
              <a:t>140/90 </a:t>
            </a:r>
            <a:r>
              <a:rPr lang="en-GB" sz="3100" dirty="0"/>
              <a:t>mmHg.</a:t>
            </a:r>
            <a:r>
              <a:rPr lang="pl-PL" dirty="0"/>
              <a:t/>
            </a:r>
            <a:br>
              <a:rPr lang="pl-PL" dirty="0"/>
            </a:br>
            <a:endParaRPr lang="pl-PL" dirty="0"/>
          </a:p>
        </p:txBody>
      </p:sp>
      <p:pic>
        <p:nvPicPr>
          <p:cNvPr id="4" name="Symbol zastępczy zawartości 3" descr="nadciśnienie.jpg"/>
          <p:cNvPicPr>
            <a:picLocks noGrp="1" noChangeAspect="1"/>
          </p:cNvPicPr>
          <p:nvPr>
            <p:ph idx="1"/>
          </p:nvPr>
        </p:nvPicPr>
        <p:blipFill>
          <a:blip r:embed="rId2" cstate="print"/>
          <a:stretch>
            <a:fillRect/>
          </a:stretch>
        </p:blipFill>
        <p:spPr>
          <a:xfrm>
            <a:off x="2032000" y="1828800"/>
            <a:ext cx="8128000" cy="45720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GB" dirty="0"/>
              <a:t>Cigarette smoking in Europe is the </a:t>
            </a:r>
            <a:r>
              <a:rPr lang="en-GB" dirty="0" smtClean="0"/>
              <a:t>reason</a:t>
            </a:r>
            <a:r>
              <a:rPr lang="pl-PL" dirty="0" smtClean="0"/>
              <a:t> for</a:t>
            </a:r>
            <a:r>
              <a:rPr lang="en-GB" dirty="0" smtClean="0"/>
              <a:t> </a:t>
            </a:r>
            <a:r>
              <a:rPr lang="en-GB" dirty="0"/>
              <a:t>every fourth death caused by cardiovascular disease.</a:t>
            </a:r>
            <a:r>
              <a:rPr lang="pl-PL" dirty="0"/>
              <a:t/>
            </a:r>
            <a:br>
              <a:rPr lang="pl-PL" dirty="0"/>
            </a:br>
            <a:endParaRPr lang="pl-PL" dirty="0"/>
          </a:p>
        </p:txBody>
      </p:sp>
      <p:pic>
        <p:nvPicPr>
          <p:cNvPr id="4" name="Symbol zastępczy zawartości 3" descr="PAPIEROCHY.jpg"/>
          <p:cNvPicPr>
            <a:picLocks noGrp="1" noChangeAspect="1"/>
          </p:cNvPicPr>
          <p:nvPr>
            <p:ph idx="1"/>
          </p:nvPr>
        </p:nvPicPr>
        <p:blipFill>
          <a:blip r:embed="rId2" cstate="print"/>
          <a:stretch>
            <a:fillRect/>
          </a:stretch>
        </p:blipFill>
        <p:spPr>
          <a:xfrm>
            <a:off x="2135560" y="1628800"/>
            <a:ext cx="7704856" cy="4946296"/>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99220"/>
            <a:ext cx="10573816" cy="1313556"/>
          </a:xfrm>
        </p:spPr>
        <p:txBody>
          <a:bodyPr>
            <a:normAutofit/>
          </a:bodyPr>
          <a:lstStyle/>
          <a:p>
            <a:r>
              <a:rPr lang="pl-PL" sz="2400" dirty="0" err="1" smtClean="0"/>
              <a:t>Even</a:t>
            </a:r>
            <a:r>
              <a:rPr lang="pl-PL" sz="2400" dirty="0" smtClean="0"/>
              <a:t> </a:t>
            </a:r>
            <a:r>
              <a:rPr lang="pl-PL" sz="2400" dirty="0" err="1" smtClean="0"/>
              <a:t>teenagers</a:t>
            </a:r>
            <a:r>
              <a:rPr lang="en-GB" sz="2400" dirty="0" smtClean="0"/>
              <a:t>, </a:t>
            </a:r>
            <a:r>
              <a:rPr lang="en-GB" sz="2400" dirty="0"/>
              <a:t>who begin to suffer from overweight or </a:t>
            </a:r>
            <a:r>
              <a:rPr lang="en-GB" sz="2400" dirty="0" smtClean="0"/>
              <a:t>have </a:t>
            </a:r>
            <a:r>
              <a:rPr lang="en-GB" sz="2400" dirty="0"/>
              <a:t>too high blood </a:t>
            </a:r>
            <a:r>
              <a:rPr lang="en-GB" sz="2400" dirty="0" smtClean="0"/>
              <a:t>pressure</a:t>
            </a:r>
            <a:r>
              <a:rPr lang="pl-PL" sz="2400" dirty="0" smtClean="0"/>
              <a:t> </a:t>
            </a:r>
            <a:r>
              <a:rPr lang="pl-PL" sz="2400" dirty="0" err="1" smtClean="0"/>
              <a:t>are</a:t>
            </a:r>
            <a:r>
              <a:rPr lang="pl-PL" sz="2400" dirty="0" smtClean="0"/>
              <a:t> </a:t>
            </a:r>
            <a:r>
              <a:rPr lang="pl-PL" sz="2400" dirty="0" err="1" smtClean="0"/>
              <a:t>threatened</a:t>
            </a:r>
            <a:r>
              <a:rPr lang="pl-PL" sz="2400" dirty="0" smtClean="0"/>
              <a:t> </a:t>
            </a:r>
            <a:r>
              <a:rPr lang="pl-PL" sz="2400" dirty="0" smtClean="0"/>
              <a:t>with </a:t>
            </a:r>
            <a:r>
              <a:rPr lang="en-GB" sz="2400" dirty="0" smtClean="0"/>
              <a:t>atherosclerosis </a:t>
            </a:r>
            <a:r>
              <a:rPr lang="pl-PL" sz="2400" dirty="0" smtClean="0"/>
              <a:t>of </a:t>
            </a:r>
            <a:r>
              <a:rPr lang="en-GB" sz="2400" dirty="0" smtClean="0"/>
              <a:t>internal </a:t>
            </a:r>
            <a:r>
              <a:rPr lang="en-GB" sz="2400" dirty="0"/>
              <a:t>walls of the artery, </a:t>
            </a:r>
            <a:r>
              <a:rPr lang="en-GB" sz="2400" dirty="0" err="1" smtClean="0"/>
              <a:t>wh</a:t>
            </a:r>
            <a:r>
              <a:rPr lang="pl-PL" sz="2400" dirty="0" smtClean="0"/>
              <a:t>ich</a:t>
            </a:r>
            <a:r>
              <a:rPr lang="en-GB" sz="2400" dirty="0" smtClean="0"/>
              <a:t> </a:t>
            </a:r>
            <a:r>
              <a:rPr lang="pl-PL" sz="2400" dirty="0" err="1" smtClean="0"/>
              <a:t>make</a:t>
            </a:r>
            <a:r>
              <a:rPr lang="pl-PL" sz="2400" dirty="0" smtClean="0"/>
              <a:t> </a:t>
            </a:r>
            <a:r>
              <a:rPr lang="pl-PL" sz="2400" dirty="0" err="1" smtClean="0"/>
              <a:t>them</a:t>
            </a:r>
            <a:r>
              <a:rPr lang="pl-PL" sz="2400" dirty="0" smtClean="0"/>
              <a:t> </a:t>
            </a:r>
            <a:r>
              <a:rPr lang="en-GB" sz="2400" dirty="0" smtClean="0"/>
              <a:t>lose </a:t>
            </a:r>
            <a:r>
              <a:rPr lang="pl-PL" sz="2400" dirty="0" err="1" smtClean="0"/>
              <a:t>their</a:t>
            </a:r>
            <a:r>
              <a:rPr lang="pl-PL" sz="2400" dirty="0" smtClean="0"/>
              <a:t> </a:t>
            </a:r>
            <a:r>
              <a:rPr lang="en-GB" sz="2400" dirty="0" smtClean="0"/>
              <a:t>normal </a:t>
            </a:r>
            <a:r>
              <a:rPr lang="en-GB" sz="2400" dirty="0"/>
              <a:t>flexibility.</a:t>
            </a:r>
            <a:endParaRPr lang="pl-PL" sz="2400" dirty="0"/>
          </a:p>
        </p:txBody>
      </p:sp>
      <p:pic>
        <p:nvPicPr>
          <p:cNvPr id="4" name="Symbol zastępczy zawartości 3" descr="OTYŁOŚĆ.jpg"/>
          <p:cNvPicPr>
            <a:picLocks noGrp="1" noChangeAspect="1"/>
          </p:cNvPicPr>
          <p:nvPr>
            <p:ph idx="1"/>
          </p:nvPr>
        </p:nvPicPr>
        <p:blipFill>
          <a:blip r:embed="rId2" cstate="print"/>
          <a:stretch>
            <a:fillRect/>
          </a:stretch>
        </p:blipFill>
        <p:spPr>
          <a:xfrm>
            <a:off x="2667000" y="1828800"/>
            <a:ext cx="6858000" cy="45720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99220"/>
            <a:ext cx="9565704" cy="2177652"/>
          </a:xfrm>
        </p:spPr>
        <p:txBody>
          <a:bodyPr>
            <a:normAutofit fontScale="90000"/>
          </a:bodyPr>
          <a:lstStyle/>
          <a:p>
            <a:r>
              <a:rPr lang="en-GB" sz="3100" dirty="0"/>
              <a:t>Metabolic </a:t>
            </a:r>
            <a:r>
              <a:rPr lang="pl-PL" sz="3100" dirty="0" smtClean="0"/>
              <a:t>Syndrom</a:t>
            </a:r>
            <a:r>
              <a:rPr lang="en-GB" sz="3100" dirty="0" smtClean="0"/>
              <a:t> </a:t>
            </a:r>
            <a:r>
              <a:rPr lang="en-GB" sz="3100" dirty="0"/>
              <a:t>is a serious </a:t>
            </a:r>
            <a:r>
              <a:rPr lang="pl-PL" sz="3100" dirty="0" err="1" smtClean="0"/>
              <a:t>condi</a:t>
            </a:r>
            <a:r>
              <a:rPr lang="en-GB" sz="3100" dirty="0" err="1" smtClean="0"/>
              <a:t>tion</a:t>
            </a:r>
            <a:r>
              <a:rPr lang="en-GB" sz="3100" dirty="0"/>
              <a:t>, which </a:t>
            </a:r>
            <a:r>
              <a:rPr lang="pl-PL" sz="3100" dirty="0" smtClean="0"/>
              <a:t>not </a:t>
            </a:r>
            <a:r>
              <a:rPr lang="pl-PL" sz="3100" dirty="0" err="1" smtClean="0"/>
              <a:t>so</a:t>
            </a:r>
            <a:r>
              <a:rPr lang="pl-PL" sz="3100" dirty="0" smtClean="0"/>
              <a:t> </a:t>
            </a:r>
            <a:r>
              <a:rPr lang="pl-PL" sz="3100" dirty="0" err="1" smtClean="0"/>
              <a:t>long</a:t>
            </a:r>
            <a:r>
              <a:rPr lang="pl-PL" sz="3100" dirty="0" smtClean="0"/>
              <a:t> ago </a:t>
            </a:r>
            <a:r>
              <a:rPr lang="pl-PL" sz="3100" dirty="0" err="1" smtClean="0"/>
              <a:t>affected</a:t>
            </a:r>
            <a:r>
              <a:rPr lang="pl-PL" sz="3100" dirty="0" smtClean="0"/>
              <a:t> </a:t>
            </a:r>
            <a:r>
              <a:rPr lang="en-GB" sz="3100" dirty="0" smtClean="0"/>
              <a:t>only an </a:t>
            </a:r>
            <a:r>
              <a:rPr lang="en-GB" sz="3100" dirty="0"/>
              <a:t>adult section of our population. </a:t>
            </a:r>
            <a:r>
              <a:rPr lang="pl-PL" sz="3100" dirty="0" smtClean="0"/>
              <a:t>It </a:t>
            </a:r>
            <a:r>
              <a:rPr lang="pl-PL" sz="3100" dirty="0" err="1" smtClean="0"/>
              <a:t>is</a:t>
            </a:r>
            <a:r>
              <a:rPr lang="pl-PL" sz="3100" dirty="0" smtClean="0"/>
              <a:t> a</a:t>
            </a:r>
            <a:r>
              <a:rPr lang="en-GB" sz="3100" dirty="0" smtClean="0"/>
              <a:t> </a:t>
            </a:r>
            <a:r>
              <a:rPr lang="en-GB" sz="3100" dirty="0"/>
              <a:t>set of </a:t>
            </a:r>
            <a:r>
              <a:rPr lang="en-GB" sz="3100" dirty="0" smtClean="0"/>
              <a:t>factors </a:t>
            </a:r>
            <a:r>
              <a:rPr lang="en-GB" sz="3100" dirty="0"/>
              <a:t>which increase the risk of cardiovascular </a:t>
            </a:r>
            <a:r>
              <a:rPr lang="en-GB" sz="3100" dirty="0" smtClean="0"/>
              <a:t>disease</a:t>
            </a:r>
            <a:r>
              <a:rPr lang="pl-PL" sz="3100" dirty="0" smtClean="0"/>
              <a:t>s</a:t>
            </a:r>
            <a:r>
              <a:rPr lang="en-GB" sz="3100" dirty="0" smtClean="0"/>
              <a:t>.</a:t>
            </a:r>
            <a:r>
              <a:rPr lang="pl-PL" dirty="0"/>
              <a:t/>
            </a:r>
            <a:br>
              <a:rPr lang="pl-PL" dirty="0"/>
            </a:br>
            <a:r>
              <a:rPr lang="pl-PL" dirty="0"/>
              <a:t/>
            </a:r>
            <a:br>
              <a:rPr lang="pl-PL" dirty="0"/>
            </a:br>
            <a:endParaRPr lang="pl-PL" dirty="0"/>
          </a:p>
        </p:txBody>
      </p:sp>
      <p:pic>
        <p:nvPicPr>
          <p:cNvPr id="4" name="Symbol zastępczy zawartości 3" descr="KOLEŚ.jpg"/>
          <p:cNvPicPr>
            <a:picLocks noGrp="1" noChangeAspect="1"/>
          </p:cNvPicPr>
          <p:nvPr>
            <p:ph idx="1"/>
          </p:nvPr>
        </p:nvPicPr>
        <p:blipFill>
          <a:blip r:embed="rId2" cstate="print"/>
          <a:stretch>
            <a:fillRect/>
          </a:stretch>
        </p:blipFill>
        <p:spPr>
          <a:xfrm>
            <a:off x="3995928" y="2014728"/>
            <a:ext cx="4200144" cy="4200144"/>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GB" dirty="0"/>
              <a:t>CRP is a C-Reactive Protein </a:t>
            </a:r>
            <a:r>
              <a:rPr lang="pl-PL" dirty="0" smtClean="0"/>
              <a:t>-</a:t>
            </a:r>
            <a:r>
              <a:rPr lang="en-GB" dirty="0" smtClean="0"/>
              <a:t> </a:t>
            </a:r>
            <a:r>
              <a:rPr lang="pl-PL" dirty="0" err="1" smtClean="0"/>
              <a:t>an</a:t>
            </a:r>
            <a:r>
              <a:rPr lang="pl-PL" dirty="0" smtClean="0"/>
              <a:t> </a:t>
            </a:r>
            <a:r>
              <a:rPr lang="pl-PL" dirty="0" err="1" smtClean="0"/>
              <a:t>acute</a:t>
            </a:r>
            <a:r>
              <a:rPr lang="pl-PL" dirty="0"/>
              <a:t> </a:t>
            </a:r>
            <a:r>
              <a:rPr lang="en-GB" dirty="0" err="1" smtClean="0"/>
              <a:t>phas</a:t>
            </a:r>
            <a:r>
              <a:rPr lang="pl-PL" dirty="0" smtClean="0"/>
              <a:t>e protein</a:t>
            </a:r>
            <a:r>
              <a:rPr lang="en-GB" dirty="0" smtClean="0"/>
              <a:t>, </a:t>
            </a:r>
            <a:r>
              <a:rPr lang="en-GB" dirty="0"/>
              <a:t>appearing in the blood as a consequence of inflammation.</a:t>
            </a:r>
            <a:endParaRPr lang="pl-PL" dirty="0"/>
          </a:p>
        </p:txBody>
      </p:sp>
      <p:pic>
        <p:nvPicPr>
          <p:cNvPr id="4" name="Symbol zastępczy zawartości 3" descr="C raktywn.png"/>
          <p:cNvPicPr>
            <a:picLocks noGrp="1" noChangeAspect="1"/>
          </p:cNvPicPr>
          <p:nvPr>
            <p:ph idx="1"/>
          </p:nvPr>
        </p:nvPicPr>
        <p:blipFill>
          <a:blip r:embed="rId2" cstate="print"/>
          <a:stretch>
            <a:fillRect/>
          </a:stretch>
        </p:blipFill>
        <p:spPr>
          <a:xfrm>
            <a:off x="3143672" y="2132856"/>
            <a:ext cx="5400600" cy="4042735"/>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2901024">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530149_TF02901024_TF02901024.potx" id="{A6532C5C-4C9D-4528-99F7-FD2A64E40223}" vid="{105BED12-FC56-496A-A33A-8E36FF7503F4}"/>
    </a:ext>
  </a:extLst>
</a:theme>
</file>

<file path=ppt/theme/theme2.xml><?xml version="1.0" encoding="utf-8"?>
<a:theme xmlns:a="http://schemas.openxmlformats.org/drawingml/2006/main" name="Motyw pakietu Offic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tf02901024</Template>
  <TotalTime>345</TotalTime>
  <Words>366</Words>
  <Application>Microsoft Office PowerPoint</Application>
  <PresentationFormat>Niestandardowy</PresentationFormat>
  <Paragraphs>30</Paragraphs>
  <Slides>15</Slides>
  <Notes>3</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tf02901024</vt:lpstr>
      <vt:lpstr>Cardiovascular diseases</vt:lpstr>
      <vt:lpstr>Prezentacja programu PowerPoint</vt:lpstr>
      <vt:lpstr>          Risk factors for cardiovascular diseases</vt:lpstr>
      <vt:lpstr>Dyslipidemia is a condition wherein the amount of lipids in blood plasma is incorrect. </vt:lpstr>
      <vt:lpstr> Arterial hypertension (Hypertensio arterialis) is a disease of circulatory system reliant on constant or periodic elevated blood pressure above the correct values that is 140/90 mmHg. </vt:lpstr>
      <vt:lpstr>Cigarette smoking in Europe is the reason for every fourth death caused by cardiovascular disease. </vt:lpstr>
      <vt:lpstr>Even teenagers, who begin to suffer from overweight or have too high blood pressure are threatened with atherosclerosis of internal walls of the artery, which make them lose their normal flexibility.</vt:lpstr>
      <vt:lpstr>Metabolic Syndrom is a serious condition, which not so long ago affected only an adult section of our population. It is a set of factors which increase the risk of cardiovascular diseases.  </vt:lpstr>
      <vt:lpstr>CRP is a C-Reactive Protein - an acute phase protein, appearing in the blood as a consequence of inflammation.</vt:lpstr>
      <vt:lpstr>Homocysteine is type of amino acid present in the human body. Homocysteine occurs in our blood as a result of digesting foods containing protein. Small amount of homocysteine is necessary for the proper functioning of the body. </vt:lpstr>
      <vt:lpstr>Human is a creature, who needs a certain dose of pysical activity to function proerly. The amount of physical effort performed by people in everyday life has drastically decreased. Low level of physical activity or total lack of it, the so-called hypokinesia induce in the human body negative changes.</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Choroby układu krążenia</dc:title>
  <dc:creator>Przemek</dc:creator>
  <cp:lastModifiedBy>Monika Borkowska</cp:lastModifiedBy>
  <cp:revision>22</cp:revision>
  <dcterms:created xsi:type="dcterms:W3CDTF">2017-10-17T19:40:58Z</dcterms:created>
  <dcterms:modified xsi:type="dcterms:W3CDTF">2017-11-05T18:54:07Z</dcterms:modified>
</cp:coreProperties>
</file>