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59" r:id="rId5"/>
    <p:sldId id="261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0F8455E-20D8-4D4B-B5E7-40AB1627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46C8B313-1020-401B-909D-F267DD1F2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AD31CC3-4C7E-4DC2-86C8-D752E328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4FAE833-E8D2-422A-9142-9F1A444B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65C0729-0779-4ECA-958B-B752F2D5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60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92BD88A-B510-41D7-835A-CA39B0F9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7D8BB0D3-441F-4C5A-9DA7-D941C3707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3AC0548-F45A-4E45-9BFF-0D13326CB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82047DB-26CD-46EF-BF2E-BDEE66ED8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75D6E8B-7D88-4579-9EFC-A0E4A2F6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1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02A0F6F9-10BA-4F33-BF28-F1E03CD5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98798F80-62AE-4864-B1F3-A9142F30A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9B6133-D6C6-4BD0-A8F7-FA3DB0BE0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FA3FDFE-0990-4A9F-A862-FF29DB85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B62EF29-F88F-4A71-9A44-95FA6C5D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2B07F08-F6E4-426F-90CA-76282C60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FFC6598-2869-4AE8-A582-1BC2FDC9E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9ADB24E-E4D5-496F-BD9A-8AB580F49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14074B6-13A5-44C8-9C61-9D178C64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A901E7B-3420-4961-A207-D8A3620B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95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3ED391-4C8F-4D4C-BBB6-F2BC600F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CF76F587-4445-447B-A44C-FA195FA79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356618B-CAA0-462C-84B4-B1631CA9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92A6536-DDE4-4B98-A1FD-277FC31A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C9105D2-18AE-4703-9972-F7EA3D81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0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11DD5A-3F6D-4CB2-B16F-7AEA7B70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923395B-6D9B-4A5A-B407-BB7F7EAF3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A07BDA4A-8F2D-474B-95AC-E2310E9BB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C38E616-58DC-4F4F-A417-A82D1CA8C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8C4D535C-EEBE-41C5-8B33-130E8FC9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DAA23450-CC82-4C7D-9568-2431F3C4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609936-1BC7-4881-8254-F848564B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DAE7295E-F8FC-409C-BEFF-B31B3A1D7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200175AE-302D-4DFF-AE6B-20CB54BE0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41C4340C-136A-4283-848E-9D89949B9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D1042DDB-2A25-4861-95FC-4453ADC63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4C64CB80-E73E-4E18-A0C6-D296CC12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7011EA0F-55C8-4AE2-A9B7-E1D0CE7D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B469AB0-1605-44EA-81F4-269E6C11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90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6A126B-5A5A-4140-A289-F436DB80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BC034BA2-7D11-4FE1-9F91-E444AA20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B0798C1D-0E05-4C7D-82EC-6799AF33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3FFEBAC6-3560-4EAF-A160-5240CC0A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61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058EF5A6-AC62-49E5-B7D5-CB71E3A2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19A5919B-9CC0-4330-8A7A-04CC9427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0BD920B4-153B-4747-860E-56CF3222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72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C9137DD-A201-4B19-9728-AC16C2AB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29E105F-3084-484F-9308-A5E39FBEE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588E094B-4EE2-456F-96B4-282783CC9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26C7695E-1DE3-4A76-A26B-46A3B86D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2F53601-DFFD-4D49-B130-49353D36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4DA97F23-F22C-4F71-9E6E-3A29EB47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3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984B282-BFFA-4523-86A5-AC97372AF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8593E843-54E2-4ED3-806B-EE775B23E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E717EDC6-E9BD-4E74-85E7-F135AA08A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4DD14460-3E2A-4C4A-9171-9B6D8392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09FD9649-5E2A-458B-9414-DF8872A5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35609BA-C39A-4BBE-ADA4-6A000662F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50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4D7F01AF-7FFD-4468-8251-1FAA6ACDA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7861224-EDE6-4B1C-B31C-3724289D5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EEDAC45-F413-4759-B335-E52DCA7BB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F7517-B69F-4354-9E21-B6635881CB30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8CF8338-10B8-40BF-B755-F9703DB38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27BFB1C-0286-47BB-9788-8311A2B62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1E5C-94C5-43FC-BF32-662E103699E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3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F8D6589-F59B-4940-B251-9DE8A4263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2022ADBD-508C-4CE0-8FE7-E02EAF895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Maths Matter – Poland 2019</a:t>
            </a:r>
          </a:p>
        </p:txBody>
      </p:sp>
      <p:pic>
        <p:nvPicPr>
          <p:cNvPr id="6" name="Picture 2" descr="Bildergebnis fÃ¼r maths matters erasmus +">
            <a:extLst>
              <a:ext uri="{FF2B5EF4-FFF2-40B4-BE49-F238E27FC236}">
                <a16:creationId xmlns:a16="http://schemas.microsoft.com/office/drawing/2014/main" xmlns="" id="{75EAD6E3-60BB-4226-B368-F122FF8C3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29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90"/>
          <a:stretch/>
        </p:blipFill>
        <p:spPr>
          <a:xfrm>
            <a:off x="2245893" y="0"/>
            <a:ext cx="7337767" cy="685800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8E6C9A36-FA5A-4819-9AD0-922658B72EDA}"/>
              </a:ext>
            </a:extLst>
          </p:cNvPr>
          <p:cNvSpPr txBox="1"/>
          <p:nvPr/>
        </p:nvSpPr>
        <p:spPr>
          <a:xfrm>
            <a:off x="4560789" y="3109006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xmlns="" id="{1345DE2C-77C4-4D6B-8E6F-60607BD9D0C1}"/>
              </a:ext>
            </a:extLst>
          </p:cNvPr>
          <p:cNvSpPr/>
          <p:nvPr/>
        </p:nvSpPr>
        <p:spPr>
          <a:xfrm>
            <a:off x="4501905" y="1989000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" descr="Bildergebnis fÃ¼r maths matters erasmus +">
            <a:extLst>
              <a:ext uri="{FF2B5EF4-FFF2-40B4-BE49-F238E27FC236}">
                <a16:creationId xmlns:a16="http://schemas.microsoft.com/office/drawing/2014/main" xmlns="" id="{9A21D851-304B-4A46-A1C4-98FDBAB4C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1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0 L -0.18125 0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26 0.00046 L -0.18281 0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84" y="-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18542 0.0002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90"/>
          <a:stretch/>
        </p:blipFill>
        <p:spPr>
          <a:xfrm>
            <a:off x="0" y="0"/>
            <a:ext cx="7337767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5836180" y="1642323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AB98875-29E7-442E-A91A-3994560303D2}"/>
              </a:ext>
            </a:extLst>
          </p:cNvPr>
          <p:cNvSpPr txBox="1"/>
          <p:nvPr/>
        </p:nvSpPr>
        <p:spPr>
          <a:xfrm>
            <a:off x="7510401" y="1326722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Definition: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 harmony of different notes/frequencies</a:t>
            </a:r>
          </a:p>
        </p:txBody>
      </p:sp>
      <p:cxnSp>
        <p:nvCxnSpPr>
          <p:cNvPr id="6" name="Verbinder: gewinkelt 5">
            <a:extLst>
              <a:ext uri="{FF2B5EF4-FFF2-40B4-BE49-F238E27FC236}">
                <a16:creationId xmlns:a16="http://schemas.microsoft.com/office/drawing/2014/main" xmlns="" id="{D247AB77-991D-44F5-84B2-6F9BBBC15CF6}"/>
              </a:ext>
            </a:extLst>
          </p:cNvPr>
          <p:cNvCxnSpPr>
            <a:cxnSpLocks/>
            <a:stCxn id="3" idx="3"/>
            <a:endCxn id="11" idx="1"/>
          </p:cNvCxnSpPr>
          <p:nvPr/>
        </p:nvCxnSpPr>
        <p:spPr>
          <a:xfrm>
            <a:off x="6810233" y="1873156"/>
            <a:ext cx="700168" cy="1253566"/>
          </a:xfrm>
          <a:prstGeom prst="bent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Bildergebnis fÃ¼r musik frequenz">
            <a:extLst>
              <a:ext uri="{FF2B5EF4-FFF2-40B4-BE49-F238E27FC236}">
                <a16:creationId xmlns:a16="http://schemas.microsoft.com/office/drawing/2014/main" xmlns="" id="{352F9A39-16B2-4A71-AF76-4FECD3AEB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29" y="3329200"/>
            <a:ext cx="2530343" cy="67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8E6C9A36-FA5A-4819-9AD0-922658B72EDA}"/>
              </a:ext>
            </a:extLst>
          </p:cNvPr>
          <p:cNvSpPr txBox="1"/>
          <p:nvPr/>
        </p:nvSpPr>
        <p:spPr>
          <a:xfrm>
            <a:off x="2314896" y="3109006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xmlns="" id="{1345DE2C-77C4-4D6B-8E6F-60607BD9D0C1}"/>
              </a:ext>
            </a:extLst>
          </p:cNvPr>
          <p:cNvSpPr/>
          <p:nvPr/>
        </p:nvSpPr>
        <p:spPr>
          <a:xfrm>
            <a:off x="2256012" y="1989000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" descr="Bildergebnis fÃ¼r maths matters erasmus +">
            <a:extLst>
              <a:ext uri="{FF2B5EF4-FFF2-40B4-BE49-F238E27FC236}">
                <a16:creationId xmlns:a16="http://schemas.microsoft.com/office/drawing/2014/main" xmlns="" id="{9A21D851-304B-4A46-A1C4-98FDBAB4C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91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09793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3161219" y="163774"/>
            <a:ext cx="106958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Waves</a:t>
            </a:r>
          </a:p>
        </p:txBody>
      </p:sp>
      <p:cxnSp>
        <p:nvCxnSpPr>
          <p:cNvPr id="5" name="Verbinder: gewinkelt 4">
            <a:extLst>
              <a:ext uri="{FF2B5EF4-FFF2-40B4-BE49-F238E27FC236}">
                <a16:creationId xmlns:a16="http://schemas.microsoft.com/office/drawing/2014/main" xmlns="" id="{CEED0BA7-9DDA-4AAD-A520-0A5FB6A279DC}"/>
              </a:ext>
            </a:extLst>
          </p:cNvPr>
          <p:cNvCxnSpPr>
            <a:cxnSpLocks/>
            <a:stCxn id="3" idx="3"/>
            <a:endCxn id="11" idx="0"/>
          </p:cNvCxnSpPr>
          <p:nvPr/>
        </p:nvCxnSpPr>
        <p:spPr>
          <a:xfrm>
            <a:off x="4230806" y="394607"/>
            <a:ext cx="4718987" cy="914399"/>
          </a:xfrm>
          <a:prstGeom prst="bent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AB98875-29E7-442E-A91A-3994560303D2}"/>
              </a:ext>
            </a:extLst>
          </p:cNvPr>
          <p:cNvSpPr txBox="1"/>
          <p:nvPr/>
        </p:nvSpPr>
        <p:spPr>
          <a:xfrm>
            <a:off x="7509793" y="1309006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Definition: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 spatially propagating periodic or one-time change in the state of equilibrium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26" name="Picture 2" descr="Bildergebnis fÃ¼r welle physik">
            <a:extLst>
              <a:ext uri="{FF2B5EF4-FFF2-40B4-BE49-F238E27FC236}">
                <a16:creationId xmlns:a16="http://schemas.microsoft.com/office/drawing/2014/main" xmlns="" id="{5E03BFC3-AB61-4267-B0B6-4B862CB7F1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677" y="3429000"/>
            <a:ext cx="2724515" cy="112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8357C0D-5D4B-403C-8D30-28723A4FDD63}"/>
              </a:ext>
            </a:extLst>
          </p:cNvPr>
          <p:cNvSpPr txBox="1"/>
          <p:nvPr/>
        </p:nvSpPr>
        <p:spPr>
          <a:xfrm>
            <a:off x="5836180" y="1642323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xmlns="" id="{BA64373A-C817-4451-A29F-2C9CF593C2B0}"/>
              </a:ext>
            </a:extLst>
          </p:cNvPr>
          <p:cNvSpPr txBox="1"/>
          <p:nvPr/>
        </p:nvSpPr>
        <p:spPr>
          <a:xfrm>
            <a:off x="2314896" y="3109006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xmlns="" id="{75BEA6A7-7E1E-4F15-8A4A-251A158F97DD}"/>
              </a:ext>
            </a:extLst>
          </p:cNvPr>
          <p:cNvSpPr/>
          <p:nvPr/>
        </p:nvSpPr>
        <p:spPr>
          <a:xfrm>
            <a:off x="2256012" y="1989000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" descr="Bildergebnis fÃ¼r maths matters erasmus +">
            <a:extLst>
              <a:ext uri="{FF2B5EF4-FFF2-40B4-BE49-F238E27FC236}">
                <a16:creationId xmlns:a16="http://schemas.microsoft.com/office/drawing/2014/main" xmlns="" id="{D0B6B868-90BF-4D76-93BD-EC3C38AC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8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207" y="13323"/>
            <a:ext cx="7509793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7801458" y="204717"/>
            <a:ext cx="106958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Waves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AB98875-29E7-442E-A91A-3994560303D2}"/>
              </a:ext>
            </a:extLst>
          </p:cNvPr>
          <p:cNvSpPr txBox="1"/>
          <p:nvPr/>
        </p:nvSpPr>
        <p:spPr>
          <a:xfrm>
            <a:off x="207207" y="2686631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Definition:</a:t>
            </a:r>
          </a:p>
          <a:p>
            <a:r>
              <a:rPr lang="en-GB" dirty="0"/>
              <a:t>Resulting wave of two counter-rotating waves with fixed zeros</a:t>
            </a:r>
            <a:endParaRPr lang="de-DE" dirty="0"/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8357C0D-5D4B-403C-8D30-28723A4FDD63}"/>
              </a:ext>
            </a:extLst>
          </p:cNvPr>
          <p:cNvSpPr txBox="1"/>
          <p:nvPr/>
        </p:nvSpPr>
        <p:spPr>
          <a:xfrm>
            <a:off x="10531009" y="1751504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A98DBD03-42D0-40B7-8422-C85C98E06413}"/>
              </a:ext>
            </a:extLst>
          </p:cNvPr>
          <p:cNvSpPr txBox="1"/>
          <p:nvPr/>
        </p:nvSpPr>
        <p:spPr>
          <a:xfrm>
            <a:off x="4548742" y="1642323"/>
            <a:ext cx="241161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Stationary waves</a:t>
            </a:r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xmlns="" id="{A82AC47D-799A-449E-90AC-80EE7E4CEC70}"/>
              </a:ext>
            </a:extLst>
          </p:cNvPr>
          <p:cNvCxnSpPr>
            <a:cxnSpLocks/>
            <a:stCxn id="8" idx="1"/>
            <a:endCxn id="11" idx="0"/>
          </p:cNvCxnSpPr>
          <p:nvPr/>
        </p:nvCxnSpPr>
        <p:spPr>
          <a:xfrm rot="10800000" flipV="1">
            <a:off x="1647208" y="1873155"/>
            <a:ext cx="2901535" cy="813475"/>
          </a:xfrm>
          <a:prstGeom prst="bent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s://upload.wikimedia.org/wikipedia/commons/7/7d/Standing_wave_2.gif">
            <a:extLst>
              <a:ext uri="{FF2B5EF4-FFF2-40B4-BE49-F238E27FC236}">
                <a16:creationId xmlns:a16="http://schemas.microsoft.com/office/drawing/2014/main" xmlns="" id="{2DA2CBD8-1C67-47AA-9531-7253F845F5E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58" y="4486631"/>
            <a:ext cx="2735698" cy="91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xmlns="" id="{BF3EEAE2-4C17-44B7-AFA9-F63A085FE56B}"/>
              </a:ext>
            </a:extLst>
          </p:cNvPr>
          <p:cNvSpPr/>
          <p:nvPr/>
        </p:nvSpPr>
        <p:spPr>
          <a:xfrm>
            <a:off x="7034792" y="2002323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4B5805A0-1830-4675-A1D1-1009CB8F96FA}"/>
              </a:ext>
            </a:extLst>
          </p:cNvPr>
          <p:cNvSpPr txBox="1"/>
          <p:nvPr/>
        </p:nvSpPr>
        <p:spPr>
          <a:xfrm>
            <a:off x="7058214" y="3180713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pic>
        <p:nvPicPr>
          <p:cNvPr id="22" name="Picture 2" descr="Bildergebnis fÃ¼r maths matters erasmus +">
            <a:extLst>
              <a:ext uri="{FF2B5EF4-FFF2-40B4-BE49-F238E27FC236}">
                <a16:creationId xmlns:a16="http://schemas.microsoft.com/office/drawing/2014/main" xmlns="" id="{E8A9DD2E-B450-4C66-95E2-BD8D323B75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13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207" y="0"/>
            <a:ext cx="7509793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7801458" y="204717"/>
            <a:ext cx="106958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Waves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AB98875-29E7-442E-A91A-3994560303D2}"/>
              </a:ext>
            </a:extLst>
          </p:cNvPr>
          <p:cNvSpPr txBox="1"/>
          <p:nvPr/>
        </p:nvSpPr>
        <p:spPr>
          <a:xfrm>
            <a:off x="207207" y="465074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Definition:</a:t>
            </a:r>
          </a:p>
          <a:p>
            <a:r>
              <a:rPr lang="en-GB" dirty="0"/>
              <a:t>Measured for the speed of how fast a periodic process repeats itself</a:t>
            </a:r>
            <a:endParaRPr lang="de-DE" dirty="0"/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8357C0D-5D4B-403C-8D30-28723A4FDD63}"/>
              </a:ext>
            </a:extLst>
          </p:cNvPr>
          <p:cNvSpPr txBox="1"/>
          <p:nvPr/>
        </p:nvSpPr>
        <p:spPr>
          <a:xfrm>
            <a:off x="10531009" y="1751504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A98DBD03-42D0-40B7-8422-C85C98E06413}"/>
              </a:ext>
            </a:extLst>
          </p:cNvPr>
          <p:cNvSpPr txBox="1"/>
          <p:nvPr/>
        </p:nvSpPr>
        <p:spPr>
          <a:xfrm>
            <a:off x="4548742" y="1642323"/>
            <a:ext cx="241161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Stationary waves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EF327D6D-1A66-4ECF-B882-6669AF3CED3B}"/>
              </a:ext>
            </a:extLst>
          </p:cNvPr>
          <p:cNvSpPr txBox="1"/>
          <p:nvPr/>
        </p:nvSpPr>
        <p:spPr>
          <a:xfrm>
            <a:off x="4682207" y="4229527"/>
            <a:ext cx="19034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Frequencies</a:t>
            </a:r>
          </a:p>
        </p:txBody>
      </p:sp>
      <p:sp>
        <p:nvSpPr>
          <p:cNvPr id="4" name="AutoShape 4" descr="Bildergebnis fÃ¼r high frequency">
            <a:extLst>
              <a:ext uri="{FF2B5EF4-FFF2-40B4-BE49-F238E27FC236}">
                <a16:creationId xmlns:a16="http://schemas.microsoft.com/office/drawing/2014/main" xmlns="" id="{BA3D3A4E-D631-4317-BD85-C1F5DB240E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6" name="Picture 6" descr="Bildergebnis fÃ¼r high frequency">
            <a:extLst>
              <a:ext uri="{FF2B5EF4-FFF2-40B4-BE49-F238E27FC236}">
                <a16:creationId xmlns:a16="http://schemas.microsoft.com/office/drawing/2014/main" xmlns="" id="{AB1942C7-34F1-4ECF-BFD2-D9B7207AD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78" y="2390274"/>
            <a:ext cx="2382219" cy="134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Verbinder: gewinkelt 6">
            <a:extLst>
              <a:ext uri="{FF2B5EF4-FFF2-40B4-BE49-F238E27FC236}">
                <a16:creationId xmlns:a16="http://schemas.microsoft.com/office/drawing/2014/main" xmlns="" id="{3A8773E4-38A9-4849-B253-08A809E12292}"/>
              </a:ext>
            </a:extLst>
          </p:cNvPr>
          <p:cNvCxnSpPr>
            <a:stCxn id="9" idx="1"/>
            <a:endCxn id="11" idx="2"/>
          </p:cNvCxnSpPr>
          <p:nvPr/>
        </p:nvCxnSpPr>
        <p:spPr>
          <a:xfrm rot="10800000">
            <a:off x="1647207" y="4065074"/>
            <a:ext cx="3035000" cy="395286"/>
          </a:xfrm>
          <a:prstGeom prst="bent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xmlns="" id="{B1694EA1-CCEA-41F5-BD71-2432D8FCC9F3}"/>
              </a:ext>
            </a:extLst>
          </p:cNvPr>
          <p:cNvSpPr/>
          <p:nvPr/>
        </p:nvSpPr>
        <p:spPr>
          <a:xfrm>
            <a:off x="7034792" y="2002323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F6CF1391-2E2D-4CDD-A5DF-C490F961594F}"/>
              </a:ext>
            </a:extLst>
          </p:cNvPr>
          <p:cNvSpPr txBox="1"/>
          <p:nvPr/>
        </p:nvSpPr>
        <p:spPr>
          <a:xfrm>
            <a:off x="7058214" y="3180713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pic>
        <p:nvPicPr>
          <p:cNvPr id="21" name="Picture 2" descr="Bildergebnis fÃ¼r maths matters erasmus +">
            <a:extLst>
              <a:ext uri="{FF2B5EF4-FFF2-40B4-BE49-F238E27FC236}">
                <a16:creationId xmlns:a16="http://schemas.microsoft.com/office/drawing/2014/main" xmlns="" id="{4F24B3C6-560B-4E77-B48C-B93FF9E2A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94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207" y="0"/>
            <a:ext cx="7509793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7801458" y="204717"/>
            <a:ext cx="106958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Waves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AB98875-29E7-442E-A91A-3994560303D2}"/>
              </a:ext>
            </a:extLst>
          </p:cNvPr>
          <p:cNvSpPr txBox="1"/>
          <p:nvPr/>
        </p:nvSpPr>
        <p:spPr>
          <a:xfrm>
            <a:off x="207207" y="465072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Multiples and fractions for a harmony of different frequencies </a:t>
            </a:r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Otherwise → Termination of the waves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8357C0D-5D4B-403C-8D30-28723A4FDD63}"/>
              </a:ext>
            </a:extLst>
          </p:cNvPr>
          <p:cNvSpPr txBox="1"/>
          <p:nvPr/>
        </p:nvSpPr>
        <p:spPr>
          <a:xfrm>
            <a:off x="10531009" y="1751504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A98DBD03-42D0-40B7-8422-C85C98E06413}"/>
              </a:ext>
            </a:extLst>
          </p:cNvPr>
          <p:cNvSpPr txBox="1"/>
          <p:nvPr/>
        </p:nvSpPr>
        <p:spPr>
          <a:xfrm>
            <a:off x="4548742" y="1642323"/>
            <a:ext cx="241161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Stationary waves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EF327D6D-1A66-4ECF-B882-6669AF3CED3B}"/>
              </a:ext>
            </a:extLst>
          </p:cNvPr>
          <p:cNvSpPr txBox="1"/>
          <p:nvPr/>
        </p:nvSpPr>
        <p:spPr>
          <a:xfrm>
            <a:off x="4682207" y="4229527"/>
            <a:ext cx="19034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Frequencies</a:t>
            </a:r>
          </a:p>
        </p:txBody>
      </p:sp>
      <p:sp>
        <p:nvSpPr>
          <p:cNvPr id="4" name="AutoShape 4" descr="Bildergebnis fÃ¼r high frequency">
            <a:extLst>
              <a:ext uri="{FF2B5EF4-FFF2-40B4-BE49-F238E27FC236}">
                <a16:creationId xmlns:a16="http://schemas.microsoft.com/office/drawing/2014/main" xmlns="" id="{BA3D3A4E-D631-4317-BD85-C1F5DB240E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xmlns="" id="{73BBE1C9-A0E7-4B7E-8B34-1E1AF7FFB808}"/>
              </a:ext>
            </a:extLst>
          </p:cNvPr>
          <p:cNvSpPr txBox="1"/>
          <p:nvPr/>
        </p:nvSpPr>
        <p:spPr>
          <a:xfrm>
            <a:off x="7384517" y="5822286"/>
            <a:ext cx="1903468" cy="83099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Multiples and fractions</a:t>
            </a:r>
            <a:endParaRPr lang="de-DE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6146" name="Picture 2" descr="Bildergebnis fÃ¼r plus minus mal geteilt">
            <a:extLst>
              <a:ext uri="{FF2B5EF4-FFF2-40B4-BE49-F238E27FC236}">
                <a16:creationId xmlns:a16="http://schemas.microsoft.com/office/drawing/2014/main" xmlns="" id="{B9756867-C982-49DC-9864-58339AA9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23" y="2260327"/>
            <a:ext cx="1840771" cy="184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Verbinder: gewinkelt 5">
            <a:extLst>
              <a:ext uri="{FF2B5EF4-FFF2-40B4-BE49-F238E27FC236}">
                <a16:creationId xmlns:a16="http://schemas.microsoft.com/office/drawing/2014/main" xmlns="" id="{14EC8BA2-AEFF-42A5-A4C0-9798815884F4}"/>
              </a:ext>
            </a:extLst>
          </p:cNvPr>
          <p:cNvCxnSpPr>
            <a:cxnSpLocks/>
            <a:endCxn id="6146" idx="2"/>
          </p:cNvCxnSpPr>
          <p:nvPr/>
        </p:nvCxnSpPr>
        <p:spPr>
          <a:xfrm rot="10800000">
            <a:off x="1553509" y="4101098"/>
            <a:ext cx="5831008" cy="2291830"/>
          </a:xfrm>
          <a:prstGeom prst="bent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xmlns="" id="{928D21BE-4C4D-4A7B-87F4-235FF7DC209D}"/>
              </a:ext>
            </a:extLst>
          </p:cNvPr>
          <p:cNvSpPr/>
          <p:nvPr/>
        </p:nvSpPr>
        <p:spPr>
          <a:xfrm>
            <a:off x="7034792" y="2002323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xmlns="" id="{D777D02E-7AE0-4022-B939-614B03B7A0E6}"/>
              </a:ext>
            </a:extLst>
          </p:cNvPr>
          <p:cNvSpPr txBox="1"/>
          <p:nvPr/>
        </p:nvSpPr>
        <p:spPr>
          <a:xfrm>
            <a:off x="7058214" y="3180713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pic>
        <p:nvPicPr>
          <p:cNvPr id="22" name="Picture 2" descr="Bildergebnis fÃ¼r maths matters erasmus +">
            <a:extLst>
              <a:ext uri="{FF2B5EF4-FFF2-40B4-BE49-F238E27FC236}">
                <a16:creationId xmlns:a16="http://schemas.microsoft.com/office/drawing/2014/main" xmlns="" id="{2AA87C69-3AE0-4618-BA04-776DF7144D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7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DEC4251B-E404-4AE4-B4B8-0518000CF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0"/>
            <a:ext cx="7509793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475B840-AA7B-42E6-8AA9-CB37AEA5E18F}"/>
              </a:ext>
            </a:extLst>
          </p:cNvPr>
          <p:cNvSpPr txBox="1"/>
          <p:nvPr/>
        </p:nvSpPr>
        <p:spPr>
          <a:xfrm>
            <a:off x="3243106" y="203449"/>
            <a:ext cx="106958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Waves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8357C0D-5D4B-403C-8D30-28723A4FDD63}"/>
              </a:ext>
            </a:extLst>
          </p:cNvPr>
          <p:cNvSpPr txBox="1"/>
          <p:nvPr/>
        </p:nvSpPr>
        <p:spPr>
          <a:xfrm>
            <a:off x="5935447" y="1690091"/>
            <a:ext cx="97405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10124001-8D03-42BA-AB77-D23DDBAC97EB}"/>
              </a:ext>
            </a:extLst>
          </p:cNvPr>
          <p:cNvSpPr txBox="1"/>
          <p:nvPr/>
        </p:nvSpPr>
        <p:spPr>
          <a:xfrm>
            <a:off x="0" y="1642323"/>
            <a:ext cx="241161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Stationary waves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0E01799E-09E0-4973-B707-DFCAA3F3E2F4}"/>
              </a:ext>
            </a:extLst>
          </p:cNvPr>
          <p:cNvSpPr txBox="1"/>
          <p:nvPr/>
        </p:nvSpPr>
        <p:spPr>
          <a:xfrm>
            <a:off x="2888744" y="5823554"/>
            <a:ext cx="1903468" cy="83099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Multiples and fractions</a:t>
            </a:r>
            <a:endParaRPr lang="de-DE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8402E925-A385-4A02-8AF1-9C485D586E40}"/>
              </a:ext>
            </a:extLst>
          </p:cNvPr>
          <p:cNvSpPr txBox="1"/>
          <p:nvPr/>
        </p:nvSpPr>
        <p:spPr>
          <a:xfrm>
            <a:off x="0" y="4250161"/>
            <a:ext cx="19034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Frequencies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74CFCDC9-760B-4446-8DE1-C16FB05C4724}"/>
              </a:ext>
            </a:extLst>
          </p:cNvPr>
          <p:cNvSpPr txBox="1"/>
          <p:nvPr/>
        </p:nvSpPr>
        <p:spPr>
          <a:xfrm>
            <a:off x="5658719" y="4250161"/>
            <a:ext cx="1803949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Music notes</a:t>
            </a:r>
            <a:endParaRPr lang="de-DE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7AC58B0B-0A97-485E-8BF2-7C655077267D}"/>
              </a:ext>
            </a:extLst>
          </p:cNvPr>
          <p:cNvSpPr txBox="1"/>
          <p:nvPr/>
        </p:nvSpPr>
        <p:spPr>
          <a:xfrm>
            <a:off x="7800556" y="295782"/>
            <a:ext cx="2880000" cy="36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Definition: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Indicates the desired tone; Speed, duration and altitude</a:t>
            </a:r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xmlns="" id="{2C8C8439-A41C-4A3C-A394-EFCFED904660}"/>
              </a:ext>
            </a:extLst>
          </p:cNvPr>
          <p:cNvCxnSpPr>
            <a:cxnSpLocks/>
            <a:stCxn id="8" idx="3"/>
            <a:endCxn id="9" idx="2"/>
          </p:cNvCxnSpPr>
          <p:nvPr/>
        </p:nvCxnSpPr>
        <p:spPr>
          <a:xfrm flipV="1">
            <a:off x="7462668" y="3895782"/>
            <a:ext cx="1777888" cy="585212"/>
          </a:xfrm>
          <a:prstGeom prst="bent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2" name="Picture 4" descr="https://upload.wikimedia.org/wikipedia/de/thumb/f/f7/Die_Notenwerte.png/1920px-Die_Notenwerte.png">
            <a:extLst>
              <a:ext uri="{FF2B5EF4-FFF2-40B4-BE49-F238E27FC236}">
                <a16:creationId xmlns:a16="http://schemas.microsoft.com/office/drawing/2014/main" xmlns="" id="{2A198BC5-E9A7-45A8-BD9F-CCDBD8889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107" y="2144233"/>
            <a:ext cx="2630514" cy="71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Ellipse 20">
            <a:extLst>
              <a:ext uri="{FF2B5EF4-FFF2-40B4-BE49-F238E27FC236}">
                <a16:creationId xmlns:a16="http://schemas.microsoft.com/office/drawing/2014/main" xmlns="" id="{A06F436D-698A-4DB1-820A-19DFFB8097C8}"/>
              </a:ext>
            </a:extLst>
          </p:cNvPr>
          <p:cNvSpPr/>
          <p:nvPr/>
        </p:nvSpPr>
        <p:spPr>
          <a:xfrm>
            <a:off x="2256012" y="1989000"/>
            <a:ext cx="2880000" cy="288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xmlns="" id="{A2D71440-178A-470E-AB3F-2844483EEED6}"/>
              </a:ext>
            </a:extLst>
          </p:cNvPr>
          <p:cNvSpPr txBox="1"/>
          <p:nvPr/>
        </p:nvSpPr>
        <p:spPr>
          <a:xfrm>
            <a:off x="2314896" y="3109006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Maths and Music</a:t>
            </a:r>
          </a:p>
        </p:txBody>
      </p:sp>
      <p:pic>
        <p:nvPicPr>
          <p:cNvPr id="24" name="Picture 2" descr="Bildergebnis fÃ¼r maths matters erasmus +">
            <a:extLst>
              <a:ext uri="{FF2B5EF4-FFF2-40B4-BE49-F238E27FC236}">
                <a16:creationId xmlns:a16="http://schemas.microsoft.com/office/drawing/2014/main" xmlns="" id="{A84B296D-3147-4450-B11E-77EC4C391D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r="14601"/>
          <a:stretch/>
        </p:blipFill>
        <p:spPr bwMode="auto">
          <a:xfrm>
            <a:off x="10777917" y="0"/>
            <a:ext cx="141408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94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Breitbild</PresentationFormat>
  <Paragraphs>43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</vt:lpstr>
      <vt:lpstr>Maths and Music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and Music</dc:title>
  <dc:creator>Windows-Benutzer</dc:creator>
  <cp:lastModifiedBy>lan</cp:lastModifiedBy>
  <cp:revision>23</cp:revision>
  <dcterms:created xsi:type="dcterms:W3CDTF">2019-05-15T14:57:06Z</dcterms:created>
  <dcterms:modified xsi:type="dcterms:W3CDTF">2019-05-16T12:09:58Z</dcterms:modified>
</cp:coreProperties>
</file>