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1901C-D33B-4565-A7E4-5DF903098DB6}" type="datetimeFigureOut">
              <a:rPr lang="hu-HU" smtClean="0"/>
              <a:t>2019. 03. 19.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/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imgres?imgurl=https://www.irishtimes.com/polopoly_fs/1.2329645.1440610677!/image/image.jpg_gen/derivatives/box_620_330/image.jpg&amp;imgrefurl=https://www.irishtimes.com/news/science/james-joseph-sylvester-s-busy-life-of-maths-and-music-1.2329647&amp;docid=BALAGtFcZdtxnM&amp;tbnid=ntPFtFTVzXXDxM:&amp;vet=10ahUKEwiukO7M3oThAhUQCxoKHSBmB7EQMwhAKAIwAg..i&amp;w=620&amp;h=330&amp;safe=active&amp;bih=789&amp;biw=1600&amp;q=jj%20sylvester&amp;ved=0ahUKEwiukO7M3oThAhUQCxoKHSBmB7EQMwhAKAIwAg&amp;iact=mrc&amp;uact=8" TargetMode="External"/><Relationship Id="rId3" Type="http://schemas.openxmlformats.org/officeDocument/2006/relationships/hyperlink" Target="http://ematlap.hu/index.php/gazda-g-sag-2017-12/600-a-zeneben-rejlo-matematika" TargetMode="External"/><Relationship Id="rId7" Type="http://schemas.openxmlformats.org/officeDocument/2006/relationships/hyperlink" Target="https://www.google.com/imgres?imgurl=http://codahangszer.hu/wa-data/public/shop/products/78/07/778/images/792/792.970.jpg&amp;imgrefurl=http://codahangszer.hu/778/&amp;docid=iUIculvTqmplQM&amp;tbnid=0uqa0Zsb1gIEIM:&amp;vet=10ahUKEwiEnJfJ3oThAhXGz4UKHZpPCKoQMwhAKAIwAg..i&amp;w=768&amp;h=725&amp;safe=active&amp;bih=789&amp;biw=1600&amp;q=git%C3%A1r&amp;ved=0ahUKEwiEnJfJ3oThAhXGz4UKHZpPCKoQMwhAKAIwAg&amp;iact=mrc&amp;uact=8" TargetMode="External"/><Relationship Id="rId2" Type="http://schemas.openxmlformats.org/officeDocument/2006/relationships/hyperlink" Target="http://www.termeszetvilaga.hu/tv2001/tv0110/bag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url?sa=i&amp;source=images&amp;cd=&amp;cad=rja&amp;uact=8&amp;ved=2ahUKEwi-w6Sm34ThAhUrM-wKHYZiDaQQjRx6BAgBEAU&amp;url=https://www.opushangszer.hu/konig-and-meyer-hangvilla-kicsi.html&amp;psig=AOvVaw2Cm54NsZuGdCW_SS9mCt7a&amp;ust=1552759635582886" TargetMode="External"/><Relationship Id="rId5" Type="http://schemas.openxmlformats.org/officeDocument/2006/relationships/hyperlink" Target="https://www.google.com/url?sa=i&amp;source=images&amp;cd=&amp;cad=rja&amp;uact=8&amp;ved=2ahUKEwiyrZX13oThAhUDzaQKHYtjBvUQjRx6BAgBEAU&amp;url=https://www.researchgate.net/post/To_what_extend_a_musician_needs_to_know_mathematics_and_acoustics_Dose_mathematical_knowledge_discourages_his_her_pure_inspirations&amp;psig=AOvVaw1r3n7qptrut1zFYz53T2eZ&amp;ust=1552759626140710" TargetMode="External"/><Relationship Id="rId10" Type="http://schemas.openxmlformats.org/officeDocument/2006/relationships/hyperlink" Target="https://www.google.com/url?sa=i&amp;source=images&amp;cd=&amp;cad=rja&amp;uact=8&amp;ved=2ahUKEwjSuePp4oThAhWE66QKHS6fDcIQjRx6BAgBEAU&amp;url=http://www.egeszsegtukor.hu/noi-tukor/amire-csak-a-zene-kepes.html&amp;psig=AOvVaw1hOSma_L6WY6zJ4dXoBg1z&amp;ust=1552760781957368" TargetMode="External"/><Relationship Id="rId4" Type="http://schemas.openxmlformats.org/officeDocument/2006/relationships/hyperlink" Target="https://www.google.com/imgres?imgurl=https://www.tankonyvtar.hu/hu/tartalom/tamop412A/2011-0010_szigetvari_bevezetes/images/09_9-8_1.jpg&amp;imgrefurl=https://www.tankonyvtar.hu/hu/tartalom/tamop412A/2011-0010_szigetvari_bevezetes/ch07.html&amp;docid=9vnRl9_I_XsE3M&amp;tbnid=btTYx8Mr5mqSUM:&amp;vet=12ahUKEwiT_Y_R3oThAhVntosKHQMpC2s4ZBAzKAIwAnoECAEQAw..i&amp;w=521&amp;h=153&amp;safe=active&amp;bih=789&amp;biw=1600&amp;q=kotta%20%C3%BCtemmutat%C3%B3%20sz%C3%A1m&amp;ved=2ahUKEwiT_Y_R3oThAhVntosKHQMpC2s4ZBAzKAIwAnoECAEQAw&amp;iact=mrc&amp;uact=8" TargetMode="External"/><Relationship Id="rId9" Type="http://schemas.openxmlformats.org/officeDocument/2006/relationships/hyperlink" Target="https://www.google.com/imgres?imgurl=http://www.webbaratok.eoldal.hu/img/mid/11/gitar.jpg&amp;imgrefurl=http://www.webbaratok.eoldal.hu/fenykepek/hangjegyek/gitar.html&amp;docid=LeHfN2SIyXteJM&amp;tbnid=Wt7QDaV2wZnvPM:&amp;vet=10ahUKEwiL3MDM4YThAhUnzYUKHdOMDnAQMwg-KAAwAA..i&amp;w=460&amp;h=287&amp;safe=active&amp;bih=789&amp;biw=1600&amp;q=git%C3%A1r%20hangjegyekkel&amp;ved=0ahUKEwiL3MDM4YThAhUnzYUKHdOMDnAQMwg-KAAwAA&amp;iact=mrc&amp;uact=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mgres?imgurl=https://www.davidfriddle.com/gm/Music.2/files/violin.png&amp;imgrefurl=https://www.davidfriddle.com/gm/Music.2/&amp;docid=2S7MtpeHp84k0M&amp;tbnid=rRYn60PV6r0ilM:&amp;vet=10ahUKEwjZmtSr5YThAhVBWBoKHb9ZDbEQMwhkKBwwHA..i&amp;w=389&amp;h=150&amp;safe=active&amp;bih=789&amp;biw=1600&amp;q=golden%20ratio%20in%20music&amp;ved=0ahUKEwjZmtSr5YThAhVBWBoKHb9ZDbEQMwhkKBwwHA&amp;iact=mrc&amp;uact=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6" descr="A képen férfi, személy, fal, beltéri látható&#10;&#10;A leírás teljesen megbízható"/>
          <p:cNvPicPr>
            <a:picLocks noChangeAspect="1"/>
          </p:cNvPicPr>
          <p:nvPr/>
        </p:nvPicPr>
        <p:blipFill rotWithShape="1">
          <a:blip r:embed="rId3"/>
          <a:srcRect l="12616" r="12614" b="-2"/>
          <a:stretch>
            <a:fillRect/>
          </a:stretch>
        </p:blipFill>
        <p:spPr>
          <a:xfrm>
            <a:off x="-5052" y="1157"/>
            <a:ext cx="3919660" cy="277948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714939" y="427875"/>
            <a:ext cx="8221373" cy="1514185"/>
          </a:xfrm>
        </p:spPr>
        <p:txBody>
          <a:bodyPr anchor="t">
            <a:noAutofit/>
          </a:bodyPr>
          <a:lstStyle/>
          <a:p>
            <a:pPr algn="r"/>
            <a:r>
              <a:rPr lang="hu-HU" sz="5400" b="1" u="sng">
                <a:solidFill>
                  <a:srgbClr val="000000"/>
                </a:solidFill>
                <a:latin typeface="Arial" panose="020B0604020202020204"/>
                <a:cs typeface="Calibri Light" panose="020F0302020204030204"/>
              </a:rPr>
              <a:t>Mathematics in Music</a:t>
            </a:r>
            <a:endParaRPr lang="hu-HU" sz="5400" b="1" u="sng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920208" y="5785550"/>
            <a:ext cx="7270909" cy="83883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/>
            <a:r>
              <a:rPr lang="hu-HU" sz="2800" i="1">
                <a:solidFill>
                  <a:srgbClr val="000000"/>
                </a:solidFill>
                <a:latin typeface="Arial" panose="020B0604020202020204"/>
                <a:cs typeface="Calibri" panose="020F0502020204030204"/>
              </a:rPr>
              <a:t>" May not music be described as the mathematics of the sense, mathematics as music of the reason? "</a:t>
            </a:r>
            <a:r>
              <a:rPr lang="hu-HU" sz="2800" i="1" dirty="0">
                <a:latin typeface="Arial" panose="020B0604020202020204"/>
                <a:cs typeface="Calibri" panose="020F0502020204030204"/>
              </a:rPr>
              <a:t/>
            </a:r>
            <a:br>
              <a:rPr lang="hu-HU" sz="2800" i="1" dirty="0">
                <a:latin typeface="Arial" panose="020B0604020202020204"/>
                <a:cs typeface="Calibri" panose="020F0502020204030204"/>
              </a:rPr>
            </a:br>
            <a:r>
              <a:rPr lang="hu-HU" sz="2800" i="1" dirty="0">
                <a:solidFill>
                  <a:srgbClr val="000000"/>
                </a:solidFill>
                <a:latin typeface="Arial" panose="020B0604020202020204"/>
                <a:cs typeface="Calibri" panose="020F0502020204030204"/>
              </a:rPr>
              <a:t> </a:t>
            </a:r>
            <a:endParaRPr lang="hu-HU" sz="2800" i="1">
              <a:solidFill>
                <a:srgbClr val="000000"/>
              </a:solidFill>
              <a:latin typeface="Arial" panose="020B0604020202020204"/>
              <a:cs typeface="Calibri" panose="020F0502020204030204"/>
            </a:endParaRPr>
          </a:p>
          <a:p>
            <a:pPr algn="r"/>
            <a:r>
              <a:rPr lang="hu-HU" sz="2800">
                <a:solidFill>
                  <a:srgbClr val="000000"/>
                </a:solidFill>
                <a:latin typeface="Arial" panose="020B0604020202020204"/>
                <a:cs typeface="Calibri" panose="020F0502020204030204"/>
              </a:rPr>
              <a:t>J. J. Sylvester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37458" y="186632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u="sng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Frequency</a:t>
            </a:r>
            <a:r>
              <a:rPr lang="en-US" sz="4800" u="sng" dirty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 </a:t>
            </a:r>
          </a:p>
        </p:txBody>
      </p:sp>
      <p:pic>
        <p:nvPicPr>
          <p:cNvPr id="8" name="Kép 8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09" r="851" b="2"/>
          <a:stretch>
            <a:fillRect/>
          </a:stretch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0" name="Szövegdoboz 9"/>
          <p:cNvSpPr txBox="1"/>
          <p:nvPr/>
        </p:nvSpPr>
        <p:spPr>
          <a:xfrm>
            <a:off x="3883016" y="2421682"/>
            <a:ext cx="7185136" cy="36392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normAutofit/>
          </a:bodyPr>
          <a:lstStyle/>
          <a:p>
            <a:pPr marL="285750" indent="-228600">
              <a:lnSpc>
                <a:spcPct val="2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Music is made up of sound</a:t>
            </a:r>
            <a:endParaRPr lang="hu-HU"/>
          </a:p>
          <a:p>
            <a:pPr marL="285750" indent="-228600">
              <a:lnSpc>
                <a:spcPct val="2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The sound is made from repeating sound waves</a:t>
            </a:r>
            <a:endParaRPr lang="en-US" sz="2000" b="1" dirty="0">
              <a:solidFill>
                <a:srgbClr val="000000"/>
              </a:solidFill>
              <a:latin typeface="Arial" panose="020B0604020202020204"/>
              <a:cs typeface="Arial" panose="020B0604020202020204"/>
            </a:endParaRPr>
          </a:p>
          <a:p>
            <a:pPr marL="285750" indent="-228600">
              <a:lnSpc>
                <a:spcPct val="2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Hertz : show how much you vibrate a string a second</a:t>
            </a:r>
          </a:p>
          <a:p>
            <a:pPr marL="285750" indent="-228600">
              <a:lnSpc>
                <a:spcPct val="2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The "A" sound of music is 440 Hz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00429" y="40955"/>
            <a:ext cx="4977976" cy="1454051"/>
          </a:xfrm>
        </p:spPr>
        <p:txBody>
          <a:bodyPr>
            <a:normAutofit/>
          </a:bodyPr>
          <a:lstStyle/>
          <a:p>
            <a:r>
              <a:rPr lang="hu-HU" sz="4800" b="1" u="sng">
                <a:solidFill>
                  <a:srgbClr val="000000"/>
                </a:solidFill>
                <a:latin typeface="Arial" panose="020B0604020202020204"/>
                <a:cs typeface="Calibri Light" panose="020F0302020204030204"/>
              </a:rPr>
              <a:t>Pythagoras</a:t>
            </a:r>
            <a:endParaRPr lang="hu-HU" sz="4800">
              <a:solidFill>
                <a:srgbClr val="00000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894076" y="1350616"/>
            <a:ext cx="6748106" cy="3639289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endParaRPr lang="en-US" sz="2000" b="1" dirty="0">
              <a:solidFill>
                <a:srgbClr val="000000"/>
              </a:solidFill>
              <a:latin typeface="Arial" panose="020B0604020202020204"/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Calibri" panose="020F0502020204030204"/>
              </a:rPr>
              <a:t>Pythagoras divided the string into 12 equal parts :</a:t>
            </a:r>
            <a:endParaRPr lang="hu-HU" sz="2000"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Calibri" panose="020F0502020204030204"/>
              </a:rPr>
              <a:t>The keynote is the 12 parts</a:t>
            </a:r>
          </a:p>
          <a:p>
            <a:pPr lvl="1">
              <a:lnSpc>
                <a:spcPct val="150000"/>
              </a:lnSpc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Calibri" panose="020F0502020204030204"/>
              </a:rPr>
              <a:t>The octave is the 2/4 , 6 parts</a:t>
            </a:r>
          </a:p>
          <a:p>
            <a:pPr lvl="1">
              <a:lnSpc>
                <a:spcPct val="150000"/>
              </a:lnSpc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Calibri" panose="020F0502020204030204"/>
              </a:rPr>
              <a:t>The fourth is the 2/3 , 8 parts</a:t>
            </a:r>
          </a:p>
          <a:p>
            <a:pPr lvl="1">
              <a:lnSpc>
                <a:spcPct val="150000"/>
              </a:lnSpc>
            </a:pPr>
            <a:r>
              <a:rPr lang="en-US" sz="2000" b="1">
                <a:solidFill>
                  <a:srgbClr val="000000"/>
                </a:solidFill>
                <a:latin typeface="Arial" panose="020B0604020202020204"/>
                <a:cs typeface="Calibri" panose="020F0502020204030204"/>
              </a:rPr>
              <a:t>The fifth is the ¾ , 9 parts 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2000" b="1" dirty="0">
              <a:solidFill>
                <a:srgbClr val="000000"/>
              </a:solidFill>
              <a:latin typeface="Arial" panose="020B0604020202020204"/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endParaRPr lang="en-US" sz="2000" b="1" dirty="0">
              <a:solidFill>
                <a:srgbClr val="000000"/>
              </a:solidFill>
              <a:latin typeface="Arial" panose="020B0604020202020204"/>
              <a:cs typeface="Calibri" panose="020F0502020204030204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2000" b="1" dirty="0">
              <a:solidFill>
                <a:srgbClr val="000000"/>
              </a:solidFill>
              <a:latin typeface="Arial" panose="020B0604020202020204"/>
              <a:cs typeface="Calibri" panose="020F0502020204030204"/>
            </a:endParaRPr>
          </a:p>
          <a:p>
            <a:pPr lvl="1">
              <a:lnSpc>
                <a:spcPct val="150000"/>
              </a:lnSpc>
            </a:pPr>
            <a:endParaRPr lang="en-US" sz="2000" b="1" dirty="0">
              <a:solidFill>
                <a:srgbClr val="000000"/>
              </a:solidFill>
              <a:latin typeface="Arial" panose="020B0604020202020204"/>
              <a:cs typeface="Calibri" panose="020F0502020204030204"/>
            </a:endParaRPr>
          </a:p>
        </p:txBody>
      </p:sp>
      <p:pic>
        <p:nvPicPr>
          <p:cNvPr id="8" name="Kép 9" descr="A képen szöveg látható&#10;&#10;A leírás teljesen megbízható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6198"/>
            <a:ext cx="5297129" cy="4618088"/>
          </a:xfrm>
          <a:prstGeom prst="rect">
            <a:avLst/>
          </a:prstGeom>
        </p:spPr>
      </p:pic>
      <p:sp>
        <p:nvSpPr>
          <p:cNvPr id="15" name="Szövegdoboz 14"/>
          <p:cNvSpPr txBox="1"/>
          <p:nvPr/>
        </p:nvSpPr>
        <p:spPr>
          <a:xfrm>
            <a:off x="4957916" y="3937818"/>
            <a:ext cx="6172199" cy="276684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342900" indent="-342900">
              <a:buFont typeface="Arial" panose="020B0604020202020204"/>
              <a:buChar char="•"/>
            </a:pPr>
            <a:r>
              <a:rPr lang="hu-HU" sz="2000" b="1">
                <a:latin typeface="Arial" panose="020B0604020202020204"/>
                <a:cs typeface="Arial" panose="020B0604020202020204"/>
              </a:rPr>
              <a:t>The fifth is the arithmetic mean of the keynote and the octave</a:t>
            </a:r>
            <a:endParaRPr lang="hu-HU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endParaRPr lang="hu-HU" sz="2000" b="1" dirty="0">
              <a:latin typeface="Arial" panose="020B0604020202020204"/>
              <a:cs typeface="Arial" panose="020B0604020202020204"/>
            </a:endParaRPr>
          </a:p>
          <a:p>
            <a:pPr marL="342900" indent="-342900">
              <a:buFont typeface="Arial" panose="020B0604020202020204"/>
              <a:buChar char="•"/>
            </a:pPr>
            <a:r>
              <a:rPr lang="hu-HU" sz="2000" b="1">
                <a:latin typeface="Arial" panose="020B0604020202020204"/>
                <a:cs typeface="Arial" panose="020B0604020202020204"/>
              </a:rPr>
              <a:t>The fourth is the harmonic mean of the keynote and the octave</a:t>
            </a:r>
            <a:endParaRPr lang="hu-HU" sz="2000" b="1" dirty="0">
              <a:latin typeface="Arial" panose="020B0604020202020204"/>
              <a:cs typeface="Arial" panose="020B0604020202020204"/>
            </a:endParaRPr>
          </a:p>
          <a:p>
            <a:pPr marL="342900" indent="-342900">
              <a:lnSpc>
                <a:spcPct val="150000"/>
              </a:lnSpc>
              <a:buFont typeface="Arial" panose="020B0604020202020204"/>
              <a:buChar char="•"/>
            </a:pPr>
            <a:endParaRPr lang="hu-HU" sz="2000" b="1" dirty="0">
              <a:latin typeface="Arial" panose="020B0604020202020204"/>
              <a:cs typeface="Arial" panose="020B0604020202020204"/>
            </a:endParaRPr>
          </a:p>
          <a:p>
            <a:pPr marL="342900" indent="-342900">
              <a:lnSpc>
                <a:spcPct val="200000"/>
              </a:lnSpc>
              <a:buFont typeface="Arial" panose="020B0604020202020204"/>
              <a:buChar char="•"/>
            </a:pPr>
            <a:endParaRPr lang="hu-HU" sz="2000" b="1" dirty="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577" y="2550056"/>
            <a:ext cx="6250641" cy="42568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800" b="1" u="sng">
                <a:latin typeface="Arial" panose="020B0604020202020204"/>
                <a:cs typeface="Arial" panose="020B0604020202020204"/>
              </a:rPr>
              <a:t>A little counting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48553" y="1511860"/>
            <a:ext cx="10515600" cy="310748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hu-HU" sz="2000" b="1" dirty="0">
                <a:latin typeface="Arial" panose="020B0604020202020204"/>
                <a:cs typeface="Arial" panose="020B0604020202020204"/>
              </a:rPr>
              <a:t> 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We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divide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and add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the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sounds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 </a:t>
            </a:r>
            <a:endParaRPr lang="hu-HU" sz="2000" dirty="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70000"/>
              </a:lnSpc>
            </a:pPr>
            <a:r>
              <a:rPr lang="hu-HU" sz="2000" b="1" dirty="0" err="1">
                <a:latin typeface="Arial" panose="020B0604020202020204"/>
                <a:cs typeface="Arial" panose="020B0604020202020204"/>
              </a:rPr>
              <a:t>Mostly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we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divide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the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4/4 ,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we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bisect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,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divide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by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4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or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8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000" b="1" dirty="0">
                <a:latin typeface="Arial" panose="020B0604020202020204"/>
                <a:cs typeface="Arial" panose="020B0604020202020204"/>
              </a:rPr>
              <a:t>     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so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we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get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2/4 , ¼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or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1/8 </a:t>
            </a:r>
            <a:endParaRPr lang="hu-HU" dirty="0">
              <a:cs typeface="Calibri" panose="020F0502020204030204"/>
            </a:endParaRPr>
          </a:p>
          <a:p>
            <a:pPr>
              <a:lnSpc>
                <a:spcPct val="170000"/>
              </a:lnSpc>
            </a:pPr>
            <a:r>
              <a:rPr lang="hu-HU" sz="2000" b="1" dirty="0" err="1">
                <a:latin typeface="Arial" panose="020B0604020202020204"/>
                <a:cs typeface="Arial" panose="020B0604020202020204"/>
              </a:rPr>
              <a:t>But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we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can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divide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the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¼ </a:t>
            </a:r>
            <a:r>
              <a:rPr lang="hu-HU" sz="2000" b="1" dirty="0" err="1">
                <a:latin typeface="Arial" panose="020B0604020202020204"/>
                <a:cs typeface="Arial" panose="020B0604020202020204"/>
              </a:rPr>
              <a:t>further</a:t>
            </a:r>
            <a:r>
              <a:rPr lang="hu-HU" sz="2000" b="1" dirty="0">
                <a:latin typeface="Arial" panose="020B0604020202020204"/>
                <a:cs typeface="Arial" panose="020B0604020202020204"/>
              </a:rPr>
              <a:t> :</a:t>
            </a:r>
          </a:p>
          <a:p>
            <a:pPr lvl="2">
              <a:lnSpc>
                <a:spcPct val="170000"/>
              </a:lnSpc>
            </a:pPr>
            <a:r>
              <a:rPr lang="hu-HU" b="1" dirty="0" err="1">
                <a:latin typeface="Arial" panose="020B0604020202020204"/>
                <a:cs typeface="Arial" panose="020B0604020202020204"/>
              </a:rPr>
              <a:t>Septuplet</a:t>
            </a:r>
            <a:r>
              <a:rPr lang="hu-HU" b="1" dirty="0">
                <a:latin typeface="Arial" panose="020B0604020202020204"/>
                <a:cs typeface="Arial" panose="020B0604020202020204"/>
              </a:rPr>
              <a:t> - 1/7</a:t>
            </a:r>
          </a:p>
          <a:p>
            <a:pPr lvl="2">
              <a:lnSpc>
                <a:spcPct val="170000"/>
              </a:lnSpc>
            </a:pPr>
            <a:r>
              <a:rPr lang="hu-HU" b="1" dirty="0" err="1">
                <a:latin typeface="Arial" panose="020B0604020202020204"/>
                <a:cs typeface="Arial" panose="020B0604020202020204"/>
              </a:rPr>
              <a:t>Sextuplet</a:t>
            </a:r>
            <a:r>
              <a:rPr lang="hu-HU" b="1" dirty="0">
                <a:latin typeface="Arial" panose="020B0604020202020204"/>
                <a:cs typeface="Arial" panose="020B0604020202020204"/>
              </a:rPr>
              <a:t> - 1/6 </a:t>
            </a:r>
          </a:p>
          <a:p>
            <a:pPr lvl="2"/>
            <a:endParaRPr lang="hu-HU" b="1" dirty="0">
              <a:latin typeface="Arial" panose="020B0604020202020204"/>
              <a:cs typeface="Arial" panose="020B0604020202020204"/>
            </a:endParaRPr>
          </a:p>
          <a:p>
            <a:pPr marL="914400" lvl="2" indent="0">
              <a:buNone/>
            </a:pPr>
            <a:endParaRPr lang="hu-HU" sz="1200" b="1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46311" y="4758018"/>
            <a:ext cx="4737847" cy="70788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342900" indent="-342900">
              <a:buFont typeface="Arial" panose="020B0604020202020204"/>
              <a:buChar char="•"/>
            </a:pPr>
            <a:r>
              <a:rPr lang="hu-HU" sz="2000" b="1" dirty="0">
                <a:latin typeface="Arial" panose="020B0604020202020204"/>
                <a:cs typeface="Calibri" panose="020F0502020204030204"/>
              </a:rPr>
              <a:t>And we can add the sounds , for </a:t>
            </a:r>
            <a:r>
              <a:rPr lang="hu-HU" sz="2000" b="1">
                <a:latin typeface="Arial" panose="020B0604020202020204"/>
                <a:cs typeface="Calibri" panose="020F0502020204030204"/>
              </a:rPr>
              <a:t>example :  ¼ plus 2/4 is ¾ </a:t>
            </a:r>
            <a:endParaRPr lang="hu-HU" sz="2000" dirty="0">
              <a:latin typeface="Arial" panose="020B0604020202020204"/>
              <a:cs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97" y="5351960"/>
            <a:ext cx="4771103" cy="1242276"/>
          </a:xfrm>
          <a:prstGeom prst="rect">
            <a:avLst/>
          </a:prstGeom>
        </p:spPr>
      </p:pic>
      <p:pic>
        <p:nvPicPr>
          <p:cNvPr id="4" name="Kép 4" descr="A képen zene látható&#10;&#10;A leírás teljesen megbízható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81722" y="2642500"/>
            <a:ext cx="6662583" cy="4156279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>
                <a:latin typeface="Arial" panose="020B0604020202020204"/>
                <a:cs typeface="Arial" panose="020B0604020202020204"/>
              </a:rPr>
              <a:t>The length of the sounds</a:t>
            </a:r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557981" y="1405289"/>
            <a:ext cx="6508375" cy="224676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285750" indent="-285750">
              <a:buFont typeface="Arial" panose="020B0604020202020204"/>
              <a:buChar char="•"/>
            </a:pPr>
            <a:r>
              <a:rPr lang="hu-HU" sz="2000" b="1">
                <a:latin typeface="Arial" panose="020B0604020202020204"/>
                <a:cs typeface="Calibri" panose="020F0502020204030204"/>
              </a:rPr>
              <a:t>Time signature :</a:t>
            </a:r>
          </a:p>
          <a:p>
            <a:pPr marL="800100" lvl="1" indent="-342900">
              <a:buFont typeface="Arial" panose="020B0604020202020204"/>
              <a:buChar char="•"/>
            </a:pPr>
            <a:r>
              <a:rPr lang="hu-HU" sz="2000" b="1">
                <a:latin typeface="Arial" panose="020B0604020202020204"/>
                <a:cs typeface="Calibri" panose="020F0502020204030204"/>
              </a:rPr>
              <a:t>A fraction : - denominator: a tone length</a:t>
            </a:r>
          </a:p>
          <a:p>
            <a:pPr lvl="4"/>
            <a:r>
              <a:rPr lang="hu-HU" sz="2000" b="1">
                <a:latin typeface="Arial" panose="020B0604020202020204"/>
                <a:cs typeface="Calibri" panose="020F0502020204030204"/>
              </a:rPr>
              <a:t>     - numerator : </a:t>
            </a:r>
            <a:r>
              <a:rPr lang="hu-HU" sz="2000" b="1">
                <a:latin typeface="Arial" panose="020B0604020202020204"/>
                <a:cs typeface="Arial" panose="020B0604020202020204"/>
              </a:rPr>
              <a:t>how many sound can be played in the denominator value</a:t>
            </a:r>
          </a:p>
          <a:p>
            <a:pPr lvl="4"/>
            <a:endParaRPr lang="hu-HU" sz="2000" b="1" dirty="0">
              <a:latin typeface="Arial" panose="020B0604020202020204"/>
              <a:cs typeface="Calibri" panose="020F0502020204030204"/>
            </a:endParaRPr>
          </a:p>
          <a:p>
            <a:pPr lvl="1"/>
            <a:endParaRPr lang="hu-HU" sz="2000" b="1" dirty="0">
              <a:latin typeface="Arial" panose="020B0604020202020204"/>
              <a:cs typeface="Calibri" panose="020F0502020204030204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553372" y="3102891"/>
            <a:ext cx="5234882" cy="132343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285750" indent="-285750">
              <a:buFont typeface="Arial" panose="020B0604020202020204"/>
              <a:buChar char="•"/>
            </a:pPr>
            <a:r>
              <a:rPr lang="hu-HU" sz="2000" b="1">
                <a:latin typeface="Arial" panose="020B0604020202020204"/>
                <a:cs typeface="Calibri" panose="020F0502020204030204"/>
              </a:rPr>
              <a:t>Invert proportionality : the string length is inversely proportional to the height of the sound</a:t>
            </a:r>
          </a:p>
          <a:p>
            <a:pPr marL="285750" indent="-285750">
              <a:buFont typeface="Arial" panose="020B0604020202020204"/>
              <a:buChar char="•"/>
            </a:pPr>
            <a:endParaRPr lang="hu-HU" sz="2000" b="1" dirty="0">
              <a:latin typeface="Arial" panose="020B0604020202020204"/>
              <a:cs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800" b="1" u="sng">
                <a:latin typeface="Arial" panose="020B0604020202020204"/>
                <a:cs typeface="Arial" panose="020B0604020202020204"/>
              </a:rPr>
              <a:t>Golden Ratio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74141" y="1601507"/>
            <a:ext cx="532727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2000" b="1">
                <a:latin typeface="Arial" panose="020B0604020202020204"/>
                <a:cs typeface="Calibri" panose="020F0502020204030204"/>
              </a:rPr>
              <a:t>We can talk about Golden Ratio , when the bigger part is propotional to the total as the smaller to the bigger</a:t>
            </a:r>
            <a:endParaRPr lang="hu-HU" sz="2000">
              <a:cs typeface="Calibri" panose="020F0502020204030204"/>
            </a:endParaRPr>
          </a:p>
          <a:p>
            <a:pPr marL="1371600" lvl="3" indent="0">
              <a:lnSpc>
                <a:spcPct val="200000"/>
              </a:lnSpc>
              <a:buNone/>
            </a:pPr>
            <a:endParaRPr lang="hu-HU" sz="2000" b="1" dirty="0">
              <a:latin typeface="Arial" panose="020B0604020202020204"/>
              <a:cs typeface="Calibri" panose="020F0502020204030204"/>
            </a:endParaRPr>
          </a:p>
        </p:txBody>
      </p:sp>
      <p:pic>
        <p:nvPicPr>
          <p:cNvPr id="8" name="Kép 8" descr="A képen zene, vonós hangszer látható&#10;&#10;A leírás teljesen megbízható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981" y="3615174"/>
            <a:ext cx="6823587" cy="26141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376" y="-4669"/>
            <a:ext cx="12095629" cy="14152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600" u="sng">
                <a:latin typeface="Comic Sans MS" panose="030F0702030302020204"/>
                <a:cs typeface="Calibri Light" panose="020F0302020204030204"/>
              </a:rPr>
              <a:t>Created by</a:t>
            </a:r>
            <a:r>
              <a:rPr lang="hu-HU" sz="1600">
                <a:latin typeface="Comic Sans MS" panose="030F0702030302020204"/>
                <a:cs typeface="Calibri Light" panose="020F0302020204030204"/>
              </a:rPr>
              <a:t> : Németh Róbert György, 10.D</a:t>
            </a:r>
            <a:r>
              <a:rPr lang="hu-HU" sz="1600" dirty="0">
                <a:latin typeface="Comic Sans MS" panose="030F0702030302020204"/>
                <a:cs typeface="Calibri Light" panose="020F0302020204030204"/>
              </a:rPr>
              <a:t/>
            </a:r>
            <a:br>
              <a:rPr lang="hu-HU" sz="1600" dirty="0">
                <a:latin typeface="Comic Sans MS" panose="030F0702030302020204"/>
                <a:cs typeface="Calibri Light" panose="020F0302020204030204"/>
              </a:rPr>
            </a:br>
            <a:r>
              <a:rPr lang="hu-HU" sz="1600">
                <a:latin typeface="Comic Sans MS" panose="030F0702030302020204"/>
                <a:cs typeface="Calibri Light" panose="020F0302020204030204"/>
              </a:rPr>
              <a:t> ÉSZC Százhalombattai Széchenyi István Szakgimnáziuma és Gimnáziuma</a:t>
            </a:r>
            <a:r>
              <a:rPr lang="hu-HU" sz="1600" dirty="0">
                <a:latin typeface="Comic Sans MS" panose="030F0702030302020204"/>
                <a:cs typeface="Calibri Light" panose="020F0302020204030204"/>
              </a:rPr>
              <a:t/>
            </a:r>
            <a:br>
              <a:rPr lang="hu-HU" sz="1600" dirty="0">
                <a:latin typeface="Comic Sans MS" panose="030F0702030302020204"/>
                <a:cs typeface="Calibri Light" panose="020F0302020204030204"/>
              </a:rPr>
            </a:br>
            <a:r>
              <a:rPr lang="hu-HU" sz="1600">
                <a:latin typeface="Comic Sans MS" panose="030F0702030302020204"/>
                <a:cs typeface="Calibri Light" panose="020F0302020204030204"/>
              </a:rPr>
              <a:t>2440 , Százhalombatta , Iskola utca 3.</a:t>
            </a:r>
            <a:endParaRPr lang="hu-HU" sz="1600" dirty="0">
              <a:latin typeface="Comic Sans MS" panose="030F0702030302020204"/>
              <a:cs typeface="Calibri Light" panose="020F0302020204030204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2241" y="1265331"/>
            <a:ext cx="12252511" cy="63604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1400">
                <a:cs typeface="Calibri" panose="020F0502020204030204"/>
              </a:rPr>
              <a:t>References:</a:t>
            </a:r>
            <a:endParaRPr lang="hu-HU" sz="1400" dirty="0">
              <a:cs typeface="Calibri" panose="020F0502020204030204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2"/>
              </a:rPr>
              <a:t>http://www.termeszetvilaga.hu/tv2001/tv0110/bagi.html</a:t>
            </a:r>
            <a:r>
              <a:rPr lang="hu-HU" sz="1100" dirty="0">
                <a:cs typeface="Calibri" panose="020F0502020204030204"/>
              </a:rPr>
              <a:t>  </a:t>
            </a:r>
            <a:r>
              <a:rPr lang="hu-HU" sz="1100" err="1">
                <a:cs typeface="Calibri" panose="020F0502020204030204"/>
              </a:rPr>
              <a:t>opened</a:t>
            </a:r>
            <a:r>
              <a:rPr lang="hu-HU" sz="1100" dirty="0">
                <a:cs typeface="Calibri" panose="020F0502020204030204"/>
              </a:rPr>
              <a:t> last : 2019.03.15 18:59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3"/>
              </a:rPr>
              <a:t>http://ematlap.hu/index.php/gazda-g-sag-2017-12/600-a-zeneben-rejlo-matematika</a:t>
            </a:r>
            <a:r>
              <a:rPr lang="hu-HU" sz="1100" dirty="0">
                <a:cs typeface="Calibri" panose="020F0502020204030204"/>
              </a:rPr>
              <a:t> </a:t>
            </a:r>
            <a:r>
              <a:rPr lang="hu-HU" sz="1100" err="1">
                <a:cs typeface="Calibri" panose="020F0502020204030204"/>
              </a:rPr>
              <a:t>opened</a:t>
            </a:r>
            <a:r>
              <a:rPr lang="hu-HU" sz="1100" dirty="0">
                <a:cs typeface="Calibri" panose="020F0502020204030204"/>
              </a:rPr>
              <a:t> last : 2019.03.15 19:00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4"/>
              </a:rPr>
              <a:t>https://www.google.com/imgres?imgurl=https%3A%2F%2Fwww.tankonyvtar.hu%2Fhu%2Ftartalom%2Ftamop412A%2F2011-0010_szigetvari_bevezetes%2Fimages%2F09_9-8_1.jpg&amp;imgrefurl=https%3A%2F%2Fwww.tankonyvtar.hu%2Fhu%2Ftartalom%2Ftamop412A%2F2011-0010_szigetvari_bevezetes%2Fch07.html&amp;docid=9vnRl9_I_XsE3M&amp;tbnid=btTYx8Mr5mqSUM%3A&amp;vet=12ahUKEwiT_Y_R3oThAhVntosKHQMpC2s4ZBAzKAIwAnoECAEQAw..i&amp;w=521&amp;h=153&amp;safe=active&amp;bih=789&amp;biw=1600&amp;q=kotta%20%C3%BCtemmutat%C3%B3%20sz%C3%A1m&amp;ved=2ahUKEwiT_Y_R3oThAhVntosKHQMpC2s4ZBAzKAIwAnoECAEQAw&amp;iact=mrc&amp;uact=8</a:t>
            </a:r>
            <a:r>
              <a:rPr lang="hu-HU" sz="1100" dirty="0">
                <a:cs typeface="Calibri" panose="020F0502020204030204"/>
              </a:rPr>
              <a:t> </a:t>
            </a:r>
            <a:r>
              <a:rPr lang="hu-HU" sz="1100" err="1">
                <a:cs typeface="Calibri" panose="020F0502020204030204"/>
              </a:rPr>
              <a:t>opened</a:t>
            </a:r>
            <a:r>
              <a:rPr lang="hu-HU" sz="1100" dirty="0">
                <a:cs typeface="Calibri" panose="020F0502020204030204"/>
              </a:rPr>
              <a:t> last 2019.03.15 19:00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5"/>
              </a:rPr>
              <a:t>https://www.google.com/url?sa=i&amp;source=images&amp;cd=&amp;cad=rja&amp;uact=8&amp;ved=2ahUKEwiyrZX13oThAhUDzaQKHYtjBvUQjRx6BAgBEAU&amp;url=https%3A%2F%2Fwww.researchgate.net%2Fpost%2FTo_what_extend_a_musician_needs_to_know_mathematics_and_acoustics_Dose_mathematical_knowledge_discourages_his_her_pure_inspirations&amp;psig=AOvVaw1r3n7qptrut1zFYz53T2eZ&amp;ust=1552759626140710</a:t>
            </a:r>
            <a:r>
              <a:rPr lang="hu-HU" sz="1100" dirty="0">
                <a:cs typeface="Calibri" panose="020F0502020204030204"/>
              </a:rPr>
              <a:t>   </a:t>
            </a:r>
            <a:r>
              <a:rPr lang="hu-HU" sz="1100" err="1">
                <a:cs typeface="Calibri" panose="020F0502020204030204"/>
              </a:rPr>
              <a:t>opened</a:t>
            </a:r>
            <a:r>
              <a:rPr lang="hu-HU" sz="1100" dirty="0">
                <a:cs typeface="Calibri" panose="020F0502020204030204"/>
              </a:rPr>
              <a:t> last 2019.03.15 19:00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6"/>
              </a:rPr>
              <a:t>https://www.google.com/url?sa=i&amp;source=images&amp;cd=&amp;cad=rja&amp;uact=8&amp;ved=2ahUKEwi-w6Sm34ThAhUrM-wKHYZiDaQQjRx6BAgBEAU&amp;url=https%3A%2F%2Fwww.opushangszer.hu%2Fkonig-and-meyer-hangvilla-kicsi.html&amp;psig=AOvVaw2Cm54NsZuGdCW_SS9mCt7a&amp;ust=1552759635582886</a:t>
            </a:r>
            <a:r>
              <a:rPr lang="hu-HU" sz="1100" dirty="0">
                <a:cs typeface="Calibri" panose="020F0502020204030204"/>
              </a:rPr>
              <a:t>  </a:t>
            </a:r>
            <a:r>
              <a:rPr lang="hu-HU" sz="1100" err="1">
                <a:cs typeface="Calibri" panose="020F0502020204030204"/>
              </a:rPr>
              <a:t>opened</a:t>
            </a:r>
            <a:r>
              <a:rPr lang="hu-HU" sz="1100" dirty="0">
                <a:cs typeface="Calibri" panose="020F0502020204030204"/>
              </a:rPr>
              <a:t> last 2019.03.15 19:00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7"/>
              </a:rPr>
              <a:t>https://www.google.com/imgres?imgurl=http%3A%2F%2Fcodahangszer.hu%2Fwa-data%2Fpublic%2Fshop%2Fproducts%2F78%2F07%2F778%2Fimages%2F792%2F792.970.jpg&amp;imgrefurl=http%3A%2F%2Fcodahangszer.hu%2F778%2F&amp;docid=iUIculvTqmplQM&amp;tbnid=0uqa0Zsb1gIEIM%3A&amp;vet=10ahUKEwiEnJfJ3oThAhXGz4UKHZpPCKoQMwhAKAIwAg..i&amp;w=768&amp;h=725&amp;safe=active&amp;bih=789&amp;biw=1600&amp;q=git%C3%A1r&amp;ved=0ahUKEwiEnJfJ3oThAhXGz4UKHZpPCKoQMwhAKAIwAg&amp;iact=mrc&amp;uact=8</a:t>
            </a:r>
            <a:r>
              <a:rPr lang="hu-HU" sz="1100" dirty="0">
                <a:cs typeface="Calibri" panose="020F0502020204030204"/>
              </a:rPr>
              <a:t>   </a:t>
            </a:r>
            <a:r>
              <a:rPr lang="hu-HU" sz="1100" err="1">
                <a:cs typeface="Calibri" panose="020F0502020204030204"/>
              </a:rPr>
              <a:t>opened</a:t>
            </a:r>
            <a:r>
              <a:rPr lang="hu-HU" sz="1100" dirty="0">
                <a:cs typeface="Calibri" panose="020F0502020204030204"/>
              </a:rPr>
              <a:t> last 2019.03.15 19:10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8"/>
              </a:rPr>
              <a:t>https://www.google.com/imgres?imgurl=https%3A%2F%2Fwww.irishtimes.com%2Fpolopoly_fs%2F1.2329645.1440610677!%2Fimage%2Fimage.jpg_gen%2Fderivatives%2Fbox_620_330%2Fimage.jpg&amp;imgrefurl=https%3A%2F%2Fwww.irishtimes.com%2Fnews%2Fscience%2Fjames-joseph-sylvester-s-busy-life-of-maths-and-music-1.2329647&amp;docid=BALAGtFcZdtxnM&amp;tbnid=ntPFtFTVzXXDxM%3A&amp;vet=10ahUKEwiukO7M3oThAhUQCxoKHSBmB7EQMwhAKAIwAg..i&amp;w=620&amp;h=330&amp;safe=active&amp;bih=789&amp;biw=1600&amp;q=jj%20sylvester&amp;ved=0ahUKEwiukO7M3oThAhUQCxoKHSBmB7EQMwhAKAIwAg&amp;iact=mrc&amp;uact=8</a:t>
            </a:r>
            <a:r>
              <a:rPr lang="hu-HU" sz="1100" dirty="0">
                <a:cs typeface="Calibri" panose="020F0502020204030204"/>
              </a:rPr>
              <a:t> </a:t>
            </a:r>
            <a:r>
              <a:rPr lang="hu-HU" sz="1100" err="1">
                <a:cs typeface="Calibri" panose="020F0502020204030204"/>
              </a:rPr>
              <a:t>opened</a:t>
            </a:r>
            <a:r>
              <a:rPr lang="hu-HU" sz="1100" dirty="0">
                <a:cs typeface="Calibri" panose="020F0502020204030204"/>
              </a:rPr>
              <a:t> last  2019.03.15 19:12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9"/>
              </a:rPr>
              <a:t>https://www.google.com/imgres?imgurl=http%3A%2F%2Fwww.webbaratok.eoldal.hu%2Fimg%2Fmid%2F11%2Fgitar.jpg&amp;imgrefurl=http%3A%2F%2Fwww.webbaratok.eoldal.hu%2Ffenykepek%2Fhangjegyek%2Fgitar.html&amp;docid=LeHfN2SIyXteJM&amp;tbnid=Wt7QDaV2wZnvPM%3A&amp;vet=10ahUKEwiL3MDM4YThAhUnzYUKHdOMDnAQMwg-KAAwAA..i&amp;w=460&amp;h=287&amp;safe=active&amp;bih=789&amp;biw=1600&amp;q=git%C3%A1r%20hangjegyekkel&amp;ved=0ahUKEwiL3MDM4YThAhUnzYUKHdOMDnAQMwg-KAAwAA&amp;iact=mrc&amp;uact=8</a:t>
            </a:r>
            <a:r>
              <a:rPr lang="hu-HU" sz="1100" dirty="0">
                <a:cs typeface="Calibri" panose="020F0502020204030204"/>
              </a:rPr>
              <a:t> </a:t>
            </a:r>
            <a:r>
              <a:rPr lang="hu-HU" sz="1100" err="1">
                <a:cs typeface="Calibri" panose="020F0502020204030204"/>
              </a:rPr>
              <a:t>opened</a:t>
            </a:r>
            <a:r>
              <a:rPr lang="hu-HU" sz="1100" dirty="0">
                <a:cs typeface="Calibri" panose="020F0502020204030204"/>
              </a:rPr>
              <a:t> last 2019.03.15 19:20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100" dirty="0">
                <a:cs typeface="Calibri" panose="020F0502020204030204"/>
                <a:hlinkClick r:id="rId10"/>
              </a:rPr>
              <a:t>https://www.google.com/url?sa=i&amp;source=images&amp;cd=&amp;cad=rja&amp;uact=8&amp;ved=2ahUKEwjSuePp4oThAhWE66QKHS6fDcIQjRx6BAgBEAU&amp;url=http%3A%2F%2Fwww.egeszsegtukor.hu%2Fnoi-tukor%2Famire-csak-a-zene-kepes.html&amp;psig=AOvVaw1hOSma_L6WY6zJ4dXoBg1z&amp;ust=1552760781957368</a:t>
            </a:r>
            <a:r>
              <a:rPr lang="hu-HU" sz="1100" dirty="0">
                <a:cs typeface="Calibri" panose="020F0502020204030204"/>
              </a:rPr>
              <a:t> </a:t>
            </a:r>
            <a:r>
              <a:rPr lang="hu-HU" sz="1100" err="1">
                <a:cs typeface="Calibri" panose="020F0502020204030204"/>
              </a:rPr>
              <a:t>opned</a:t>
            </a:r>
            <a:r>
              <a:rPr lang="hu-HU" sz="1100" dirty="0">
                <a:cs typeface="Calibri" panose="020F0502020204030204"/>
              </a:rPr>
              <a:t> last 2019.03.15 19:30</a:t>
            </a:r>
          </a:p>
          <a:p>
            <a:pPr marL="0" indent="0">
              <a:lnSpc>
                <a:spcPct val="100000"/>
              </a:lnSpc>
              <a:buNone/>
            </a:pPr>
            <a:endParaRPr lang="hu-HU" sz="1100" dirty="0">
              <a:cs typeface="Calibri" panose="020F0502020204030204"/>
            </a:endParaRPr>
          </a:p>
          <a:p>
            <a:pPr marL="0" indent="0">
              <a:buNone/>
            </a:pPr>
            <a:endParaRPr lang="hu-HU" sz="1100" dirty="0">
              <a:cs typeface="Calibri" panose="020F0502020204030204"/>
            </a:endParaRPr>
          </a:p>
          <a:p>
            <a:pPr marL="0" indent="0">
              <a:buNone/>
            </a:pPr>
            <a:endParaRPr lang="hu-HU" sz="1100" dirty="0">
              <a:cs typeface="Calibri" panose="020F0502020204030204"/>
            </a:endParaRPr>
          </a:p>
          <a:p>
            <a:pPr marL="0" indent="0">
              <a:buNone/>
            </a:pPr>
            <a:endParaRPr lang="hu-HU" sz="1200" dirty="0">
              <a:cs typeface="Calibri" panose="020F0502020204030204"/>
            </a:endParaRPr>
          </a:p>
          <a:p>
            <a:pPr marL="0" indent="0">
              <a:buNone/>
            </a:pPr>
            <a:endParaRPr lang="hu-HU" sz="1200" dirty="0">
              <a:cs typeface="Calibri" panose="020F0502020204030204"/>
            </a:endParaRPr>
          </a:p>
          <a:p>
            <a:pPr marL="0" indent="0">
              <a:buNone/>
            </a:pPr>
            <a:endParaRPr lang="hu-HU" sz="1200" dirty="0">
              <a:cs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9446"/>
          </a:xfrm>
        </p:spPr>
        <p:txBody>
          <a:bodyPr>
            <a:normAutofit/>
          </a:bodyPr>
          <a:lstStyle/>
          <a:p>
            <a:r>
              <a:rPr lang="hu-HU" sz="1600">
                <a:latin typeface="Arial" panose="020B0604020202020204"/>
                <a:cs typeface="Calibri Light" panose="020F0302020204030204"/>
              </a:rPr>
              <a:t>References</a:t>
            </a:r>
            <a:endParaRPr lang="hu-HU" sz="1600">
              <a:latin typeface="Arial" panose="020B0604020202020204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47064" y="749861"/>
            <a:ext cx="12241305" cy="485560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hu-HU" sz="1200" dirty="0">
                <a:cs typeface="Calibri" panose="020F0502020204030204"/>
                <a:hlinkClick r:id="rId2"/>
              </a:rPr>
              <a:t>https://www.google.com/imgres?imgurl=https%3A%2F%2Fwww.davidfriddle.com%2Fgm%2FMusic.2%2Ffiles%2Fviolin.png&amp;imgrefurl=https%3A%2F%2Fwww.davidfriddle.com%2Fgm%2FMusic.2%2F&amp;docid=2S7MtpeHp84k0M&amp;tbnid=rRYn60PV6r0ilM%3A&amp;vet=10ahUKEwjZmtSr5YThAhVBWBoKHb9ZDbEQMwhkKBwwHA..i&amp;w=389&amp;h=150&amp;safe=active&amp;bih=789&amp;biw=1600&amp;q=golden%20ratio%20in%20music&amp;ved=0ahUKEwjZmtSr5YThAhVBWBoKHb9ZDbEQMwhkKBwwHA&amp;iact=mrc&amp;uact=8</a:t>
            </a:r>
            <a:r>
              <a:rPr lang="hu-HU" sz="1200">
                <a:cs typeface="Calibri" panose="020F0502020204030204"/>
              </a:rPr>
              <a:t>  opened last 2019.03.15 19:43</a:t>
            </a:r>
            <a:endParaRPr lang="hu-HU" sz="1200" dirty="0">
              <a:cs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</Words>
  <Application>Microsoft Office PowerPoint</Application>
  <PresentationFormat>Szélesvásznú</PresentationFormat>
  <Paragraphs>52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Office-téma</vt:lpstr>
      <vt:lpstr>Mathematics in Music</vt:lpstr>
      <vt:lpstr>Frequency </vt:lpstr>
      <vt:lpstr>Pythagoras</vt:lpstr>
      <vt:lpstr>A little counting</vt:lpstr>
      <vt:lpstr>The length of the sounds</vt:lpstr>
      <vt:lpstr>Golden Ratio</vt:lpstr>
      <vt:lpstr>Created by : Németh Róbert György, 10.D  ÉSZC Százhalombattai Széchenyi István Szakgimnáziuma és Gimnáziuma 2440 , Százhalombatta , Iskola utca 3.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/>
  <cp:lastModifiedBy/>
  <cp:revision>927</cp:revision>
  <dcterms:created xsi:type="dcterms:W3CDTF">2012-08-15T22:11:00Z</dcterms:created>
  <dcterms:modified xsi:type="dcterms:W3CDTF">2019-03-19T06:57:37Z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