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5" r:id="rId3"/>
    <p:sldId id="257" r:id="rId4"/>
    <p:sldId id="259" r:id="rId5"/>
    <p:sldId id="260" r:id="rId6"/>
    <p:sldId id="258" r:id="rId7"/>
    <p:sldId id="261" r:id="rId8"/>
    <p:sldId id="263" r:id="rId9"/>
    <p:sldId id="266"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6" d="100"/>
          <a:sy n="56" d="100"/>
        </p:scale>
        <p:origin x="78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F208DA-8B29-45E8-8429-23BD777439E8}" type="doc">
      <dgm:prSet loTypeId="urn:microsoft.com/office/officeart/2005/8/layout/orgChart1" loCatId="hierarchy" qsTypeId="urn:microsoft.com/office/officeart/2005/8/quickstyle/simple2" qsCatId="simple" csTypeId="urn:microsoft.com/office/officeart/2005/8/colors/accent2_4" csCatId="accent2" phldr="1"/>
      <dgm:spPr/>
      <dgm:t>
        <a:bodyPr/>
        <a:lstStyle/>
        <a:p>
          <a:endParaRPr lang="pt-PT"/>
        </a:p>
      </dgm:t>
    </dgm:pt>
    <dgm:pt modelId="{481B8F15-65B4-41BD-9EED-77719B50C748}">
      <dgm:prSet phldrT="[Texto]" custT="1"/>
      <dgm:spPr>
        <a:solidFill>
          <a:schemeClr val="accent1"/>
        </a:solidFill>
      </dgm:spPr>
      <dgm:t>
        <a:bodyPr/>
        <a:lstStyle/>
        <a:p>
          <a:r>
            <a:rPr lang="pt-PT" sz="3200" b="1" dirty="0" err="1" smtClean="0">
              <a:effectLst>
                <a:outerShdw blurRad="38100" dist="38100" dir="2700000" algn="tl">
                  <a:srgbClr val="000000">
                    <a:alpha val="43137"/>
                  </a:srgbClr>
                </a:outerShdw>
              </a:effectLst>
            </a:rPr>
            <a:t>Continuous</a:t>
          </a:r>
          <a:r>
            <a:rPr lang="pt-PT" sz="3200" b="1" dirty="0" smtClean="0">
              <a:effectLst>
                <a:outerShdw blurRad="38100" dist="38100" dir="2700000" algn="tl">
                  <a:srgbClr val="000000">
                    <a:alpha val="43137"/>
                  </a:srgbClr>
                </a:outerShdw>
              </a:effectLst>
            </a:rPr>
            <a:t> </a:t>
          </a:r>
          <a:r>
            <a:rPr lang="pt-PT" sz="3200" b="1" dirty="0" err="1" smtClean="0">
              <a:effectLst>
                <a:outerShdw blurRad="38100" dist="38100" dir="2700000" algn="tl">
                  <a:srgbClr val="000000">
                    <a:alpha val="43137"/>
                  </a:srgbClr>
                </a:outerShdw>
              </a:effectLst>
            </a:rPr>
            <a:t>Models</a:t>
          </a:r>
          <a:endParaRPr lang="pt-PT" sz="3200" b="1" dirty="0">
            <a:effectLst>
              <a:outerShdw blurRad="38100" dist="38100" dir="2700000" algn="tl">
                <a:srgbClr val="000000">
                  <a:alpha val="43137"/>
                </a:srgbClr>
              </a:outerShdw>
            </a:effectLst>
          </a:endParaRPr>
        </a:p>
      </dgm:t>
    </dgm:pt>
    <dgm:pt modelId="{A13DA9B8-FA13-4FD7-AB41-C3D4E9337410}" type="parTrans" cxnId="{9EE878B8-0576-4D04-82B3-DEB44B91F233}">
      <dgm:prSet/>
      <dgm:spPr/>
      <dgm:t>
        <a:bodyPr/>
        <a:lstStyle/>
        <a:p>
          <a:endParaRPr lang="pt-PT" sz="1400"/>
        </a:p>
      </dgm:t>
    </dgm:pt>
    <dgm:pt modelId="{431338AB-9847-44BB-815E-AB58A419EACD}" type="sibTrans" cxnId="{9EE878B8-0576-4D04-82B3-DEB44B91F233}">
      <dgm:prSet/>
      <dgm:spPr/>
      <dgm:t>
        <a:bodyPr/>
        <a:lstStyle/>
        <a:p>
          <a:endParaRPr lang="pt-PT" sz="1400"/>
        </a:p>
      </dgm:t>
    </dgm:pt>
    <dgm:pt modelId="{4BCA1869-C5EF-4F4C-AF65-241B81D07189}">
      <dgm:prSet phldrT="[Texto]" custT="1"/>
      <dgm:spPr>
        <a:solidFill>
          <a:schemeClr val="accent1"/>
        </a:solidFill>
      </dgm:spPr>
      <dgm:t>
        <a:bodyPr/>
        <a:lstStyle/>
        <a:p>
          <a:r>
            <a:rPr lang="pt-PT" sz="2200" dirty="0" smtClean="0"/>
            <a:t>Linear  </a:t>
          </a:r>
          <a:r>
            <a:rPr lang="pt-PT" sz="2200" dirty="0" err="1" smtClean="0"/>
            <a:t>Growth</a:t>
          </a:r>
          <a:endParaRPr lang="pt-PT" sz="22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EDD68DF6-382A-4482-8E67-CDC2F3490C21}" type="parTrans" cxnId="{C77099AB-C929-4172-A0BB-59F69FA730D3}">
      <dgm:prSet/>
      <dgm:spPr/>
      <dgm:t>
        <a:bodyPr/>
        <a:lstStyle/>
        <a:p>
          <a:endParaRPr lang="pt-PT" sz="1400"/>
        </a:p>
      </dgm:t>
    </dgm:pt>
    <dgm:pt modelId="{1CECB2F0-B86C-4284-9709-C7A1FA14F4BD}" type="sibTrans" cxnId="{C77099AB-C929-4172-A0BB-59F69FA730D3}">
      <dgm:prSet/>
      <dgm:spPr/>
      <dgm:t>
        <a:bodyPr/>
        <a:lstStyle/>
        <a:p>
          <a:endParaRPr lang="pt-PT" sz="1400"/>
        </a:p>
      </dgm:t>
    </dgm:pt>
    <dgm:pt modelId="{356DB740-96C0-4E36-BFF1-A9135539E5CE}">
      <dgm:prSet phldrT="[Texto]" custT="1"/>
      <dgm:spPr>
        <a:solidFill>
          <a:schemeClr val="accent1"/>
        </a:solidFill>
      </dgm:spPr>
      <dgm:t>
        <a:bodyPr/>
        <a:lstStyle/>
        <a:p>
          <a:r>
            <a:rPr lang="pt-PT" sz="2200" dirty="0" smtClean="0"/>
            <a:t>Exponential</a:t>
          </a:r>
        </a:p>
        <a:p>
          <a:r>
            <a:rPr lang="pt-PT" sz="2200" dirty="0" err="1" smtClean="0"/>
            <a:t>Growth</a:t>
          </a:r>
          <a:endParaRPr lang="pt-PT" sz="2200"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6427289E-D52C-4C8E-A843-2630DD451A49}" type="parTrans" cxnId="{75210C79-4880-4217-964C-2BC4A27E3819}">
      <dgm:prSet/>
      <dgm:spPr/>
      <dgm:t>
        <a:bodyPr/>
        <a:lstStyle/>
        <a:p>
          <a:endParaRPr lang="pt-PT"/>
        </a:p>
      </dgm:t>
    </dgm:pt>
    <dgm:pt modelId="{B71FC8FC-B283-4697-85E0-4F50E1A5B8F3}" type="sibTrans" cxnId="{75210C79-4880-4217-964C-2BC4A27E3819}">
      <dgm:prSet/>
      <dgm:spPr/>
      <dgm:t>
        <a:bodyPr/>
        <a:lstStyle/>
        <a:p>
          <a:endParaRPr lang="pt-PT"/>
        </a:p>
      </dgm:t>
    </dgm:pt>
    <dgm:pt modelId="{A443DC88-8B68-46A3-BBA7-70F4C675735F}">
      <dgm:prSet phldrT="[Texto]" custT="1"/>
      <dgm:spPr>
        <a:solidFill>
          <a:schemeClr val="accent1"/>
        </a:solidFill>
      </dgm:spPr>
      <dgm:t>
        <a:bodyPr/>
        <a:lstStyle/>
        <a:p>
          <a:endParaRPr lang="pt-PT" sz="2200" dirty="0" smtClean="0"/>
        </a:p>
        <a:p>
          <a:r>
            <a:rPr lang="pt-PT" sz="2200" dirty="0" err="1" smtClean="0"/>
            <a:t>Logarithmic</a:t>
          </a:r>
          <a:r>
            <a:rPr lang="pt-PT" sz="2200" dirty="0" smtClean="0"/>
            <a:t> </a:t>
          </a:r>
        </a:p>
        <a:p>
          <a:r>
            <a:rPr lang="pt-PT" sz="2200" dirty="0" err="1" smtClean="0"/>
            <a:t>Growth</a:t>
          </a:r>
          <a:endParaRPr lang="pt-PT" sz="2200" dirty="0" smtClean="0"/>
        </a:p>
        <a:p>
          <a:endParaRPr lang="pt-PT" sz="2200"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371094A7-08F0-46BB-939E-7994BB278AE1}" type="parTrans" cxnId="{A210AB8B-CA79-4178-A800-FC2A1F757AC1}">
      <dgm:prSet/>
      <dgm:spPr/>
      <dgm:t>
        <a:bodyPr/>
        <a:lstStyle/>
        <a:p>
          <a:endParaRPr lang="pt-PT"/>
        </a:p>
      </dgm:t>
    </dgm:pt>
    <dgm:pt modelId="{129D196D-9160-47DD-A1B1-D503542436CE}" type="sibTrans" cxnId="{A210AB8B-CA79-4178-A800-FC2A1F757AC1}">
      <dgm:prSet/>
      <dgm:spPr/>
      <dgm:t>
        <a:bodyPr/>
        <a:lstStyle/>
        <a:p>
          <a:endParaRPr lang="pt-PT"/>
        </a:p>
      </dgm:t>
    </dgm:pt>
    <dgm:pt modelId="{67AEEF28-CF17-4712-A628-C5DD60A10788}">
      <dgm:prSet phldrT="[Texto]" custT="1"/>
      <dgm:spPr>
        <a:solidFill>
          <a:schemeClr val="accent1"/>
        </a:solidFill>
      </dgm:spPr>
      <dgm:t>
        <a:bodyPr/>
        <a:lstStyle/>
        <a:p>
          <a:r>
            <a:rPr lang="pt-PT" sz="2200" dirty="0" err="1" smtClean="0"/>
            <a:t>Logistic</a:t>
          </a:r>
          <a:r>
            <a:rPr lang="pt-PT" sz="2200" dirty="0" smtClean="0"/>
            <a:t> </a:t>
          </a:r>
          <a:r>
            <a:rPr lang="pt-PT" sz="2200" dirty="0" err="1" smtClean="0"/>
            <a:t>Growth</a:t>
          </a:r>
          <a:endParaRPr lang="pt-PT" sz="2200"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BAB8ED1C-94E0-4663-A96A-05A4CD29285A}" type="parTrans" cxnId="{ED830D90-34C8-48C0-BE96-F52C08A55984}">
      <dgm:prSet/>
      <dgm:spPr/>
      <dgm:t>
        <a:bodyPr/>
        <a:lstStyle/>
        <a:p>
          <a:endParaRPr lang="pt-PT"/>
        </a:p>
      </dgm:t>
    </dgm:pt>
    <dgm:pt modelId="{12D1D78F-8858-4756-AF10-D71E61FECE7F}" type="sibTrans" cxnId="{ED830D90-34C8-48C0-BE96-F52C08A55984}">
      <dgm:prSet/>
      <dgm:spPr/>
      <dgm:t>
        <a:bodyPr/>
        <a:lstStyle/>
        <a:p>
          <a:endParaRPr lang="pt-PT"/>
        </a:p>
      </dgm:t>
    </dgm:pt>
    <dgm:pt modelId="{7E24DE39-67EB-4E27-8AC3-5A035F9B1D9F}" type="pres">
      <dgm:prSet presAssocID="{8FF208DA-8B29-45E8-8429-23BD777439E8}" presName="hierChild1" presStyleCnt="0">
        <dgm:presLayoutVars>
          <dgm:orgChart val="1"/>
          <dgm:chPref val="1"/>
          <dgm:dir/>
          <dgm:animOne val="branch"/>
          <dgm:animLvl val="lvl"/>
          <dgm:resizeHandles/>
        </dgm:presLayoutVars>
      </dgm:prSet>
      <dgm:spPr/>
      <dgm:t>
        <a:bodyPr/>
        <a:lstStyle/>
        <a:p>
          <a:endParaRPr lang="pt-PT"/>
        </a:p>
      </dgm:t>
    </dgm:pt>
    <dgm:pt modelId="{10EE69E2-0F76-4BF8-916E-ECAA7F72C79D}" type="pres">
      <dgm:prSet presAssocID="{481B8F15-65B4-41BD-9EED-77719B50C748}" presName="hierRoot1" presStyleCnt="0">
        <dgm:presLayoutVars>
          <dgm:hierBranch val="init"/>
        </dgm:presLayoutVars>
      </dgm:prSet>
      <dgm:spPr/>
      <dgm:t>
        <a:bodyPr/>
        <a:lstStyle/>
        <a:p>
          <a:endParaRPr lang="pt-PT"/>
        </a:p>
      </dgm:t>
    </dgm:pt>
    <dgm:pt modelId="{6C7B67AA-C9DA-4ECE-A5CB-BA38680AEA05}" type="pres">
      <dgm:prSet presAssocID="{481B8F15-65B4-41BD-9EED-77719B50C748}" presName="rootComposite1" presStyleCnt="0"/>
      <dgm:spPr/>
      <dgm:t>
        <a:bodyPr/>
        <a:lstStyle/>
        <a:p>
          <a:endParaRPr lang="pt-PT"/>
        </a:p>
      </dgm:t>
    </dgm:pt>
    <dgm:pt modelId="{64071878-A443-42FA-934F-DE731939EB0D}" type="pres">
      <dgm:prSet presAssocID="{481B8F15-65B4-41BD-9EED-77719B50C748}" presName="rootText1" presStyleLbl="node0" presStyleIdx="0" presStyleCnt="1" custScaleX="387385" custScaleY="133101" custLinFactNeighborY="-2205">
        <dgm:presLayoutVars>
          <dgm:chPref val="3"/>
        </dgm:presLayoutVars>
      </dgm:prSet>
      <dgm:spPr/>
      <dgm:t>
        <a:bodyPr/>
        <a:lstStyle/>
        <a:p>
          <a:endParaRPr lang="pt-PT"/>
        </a:p>
      </dgm:t>
    </dgm:pt>
    <dgm:pt modelId="{C4ACF461-DA29-46BB-97DF-19928EFDDD52}" type="pres">
      <dgm:prSet presAssocID="{481B8F15-65B4-41BD-9EED-77719B50C748}" presName="rootConnector1" presStyleLbl="node1" presStyleIdx="0" presStyleCnt="0"/>
      <dgm:spPr/>
      <dgm:t>
        <a:bodyPr/>
        <a:lstStyle/>
        <a:p>
          <a:endParaRPr lang="pt-PT"/>
        </a:p>
      </dgm:t>
    </dgm:pt>
    <dgm:pt modelId="{874F7EEE-3403-468E-9495-0853B928BC94}" type="pres">
      <dgm:prSet presAssocID="{481B8F15-65B4-41BD-9EED-77719B50C748}" presName="hierChild2" presStyleCnt="0"/>
      <dgm:spPr/>
      <dgm:t>
        <a:bodyPr/>
        <a:lstStyle/>
        <a:p>
          <a:endParaRPr lang="pt-PT"/>
        </a:p>
      </dgm:t>
    </dgm:pt>
    <dgm:pt modelId="{CD953C32-2E09-4074-871C-13AC56F8CD21}" type="pres">
      <dgm:prSet presAssocID="{EDD68DF6-382A-4482-8E67-CDC2F3490C21}" presName="Name37" presStyleLbl="parChTrans1D2" presStyleIdx="0" presStyleCnt="4"/>
      <dgm:spPr/>
      <dgm:t>
        <a:bodyPr/>
        <a:lstStyle/>
        <a:p>
          <a:endParaRPr lang="pt-PT"/>
        </a:p>
      </dgm:t>
    </dgm:pt>
    <dgm:pt modelId="{E0BA8644-284F-49CE-A5A8-9B8FF87DA667}" type="pres">
      <dgm:prSet presAssocID="{4BCA1869-C5EF-4F4C-AF65-241B81D07189}" presName="hierRoot2" presStyleCnt="0">
        <dgm:presLayoutVars>
          <dgm:hierBranch val="init"/>
        </dgm:presLayoutVars>
      </dgm:prSet>
      <dgm:spPr/>
      <dgm:t>
        <a:bodyPr/>
        <a:lstStyle/>
        <a:p>
          <a:endParaRPr lang="pt-PT"/>
        </a:p>
      </dgm:t>
    </dgm:pt>
    <dgm:pt modelId="{23A13B36-2FC6-4122-BC71-81041CF657B4}" type="pres">
      <dgm:prSet presAssocID="{4BCA1869-C5EF-4F4C-AF65-241B81D07189}" presName="rootComposite" presStyleCnt="0"/>
      <dgm:spPr/>
      <dgm:t>
        <a:bodyPr/>
        <a:lstStyle/>
        <a:p>
          <a:endParaRPr lang="pt-PT"/>
        </a:p>
      </dgm:t>
    </dgm:pt>
    <dgm:pt modelId="{577741B3-0E88-412E-9D0F-B90A30575620}" type="pres">
      <dgm:prSet presAssocID="{4BCA1869-C5EF-4F4C-AF65-241B81D07189}" presName="rootText" presStyleLbl="node2" presStyleIdx="0" presStyleCnt="4" custScaleX="133100" custScaleY="100001" custLinFactNeighborY="40407">
        <dgm:presLayoutVars>
          <dgm:chPref val="3"/>
        </dgm:presLayoutVars>
      </dgm:prSet>
      <dgm:spPr/>
      <dgm:t>
        <a:bodyPr/>
        <a:lstStyle/>
        <a:p>
          <a:endParaRPr lang="pt-PT"/>
        </a:p>
      </dgm:t>
    </dgm:pt>
    <dgm:pt modelId="{DA56450C-BE4A-4F60-82CC-0FD43F2D8D1F}" type="pres">
      <dgm:prSet presAssocID="{4BCA1869-C5EF-4F4C-AF65-241B81D07189}" presName="rootConnector" presStyleLbl="node2" presStyleIdx="0" presStyleCnt="4"/>
      <dgm:spPr/>
      <dgm:t>
        <a:bodyPr/>
        <a:lstStyle/>
        <a:p>
          <a:endParaRPr lang="pt-PT"/>
        </a:p>
      </dgm:t>
    </dgm:pt>
    <dgm:pt modelId="{7FA0DACD-509C-4851-93AA-BA5C16A06D86}" type="pres">
      <dgm:prSet presAssocID="{4BCA1869-C5EF-4F4C-AF65-241B81D07189}" presName="hierChild4" presStyleCnt="0"/>
      <dgm:spPr/>
      <dgm:t>
        <a:bodyPr/>
        <a:lstStyle/>
        <a:p>
          <a:endParaRPr lang="pt-PT"/>
        </a:p>
      </dgm:t>
    </dgm:pt>
    <dgm:pt modelId="{33FC2F35-44D5-44F2-BD09-A4F0542EDFBC}" type="pres">
      <dgm:prSet presAssocID="{4BCA1869-C5EF-4F4C-AF65-241B81D07189}" presName="hierChild5" presStyleCnt="0"/>
      <dgm:spPr/>
      <dgm:t>
        <a:bodyPr/>
        <a:lstStyle/>
        <a:p>
          <a:endParaRPr lang="pt-PT"/>
        </a:p>
      </dgm:t>
    </dgm:pt>
    <dgm:pt modelId="{2F352855-6C99-4BD2-B2B8-1986E440F230}" type="pres">
      <dgm:prSet presAssocID="{6427289E-D52C-4C8E-A843-2630DD451A49}" presName="Name37" presStyleLbl="parChTrans1D2" presStyleIdx="1" presStyleCnt="4"/>
      <dgm:spPr/>
      <dgm:t>
        <a:bodyPr/>
        <a:lstStyle/>
        <a:p>
          <a:endParaRPr lang="pt-PT"/>
        </a:p>
      </dgm:t>
    </dgm:pt>
    <dgm:pt modelId="{5621A04C-AC1B-4862-8D47-6F52D84B3747}" type="pres">
      <dgm:prSet presAssocID="{356DB740-96C0-4E36-BFF1-A9135539E5CE}" presName="hierRoot2" presStyleCnt="0">
        <dgm:presLayoutVars>
          <dgm:hierBranch val="init"/>
        </dgm:presLayoutVars>
      </dgm:prSet>
      <dgm:spPr/>
    </dgm:pt>
    <dgm:pt modelId="{FC4FA957-4540-4F3E-B6EC-4769BD26FC6F}" type="pres">
      <dgm:prSet presAssocID="{356DB740-96C0-4E36-BFF1-A9135539E5CE}" presName="rootComposite" presStyleCnt="0"/>
      <dgm:spPr/>
    </dgm:pt>
    <dgm:pt modelId="{782DDB42-FE35-46A0-A36A-F9FA9CAA34DD}" type="pres">
      <dgm:prSet presAssocID="{356DB740-96C0-4E36-BFF1-A9135539E5CE}" presName="rootText" presStyleLbl="node2" presStyleIdx="1" presStyleCnt="4" custScaleX="134357" custLinFactNeighborY="40407">
        <dgm:presLayoutVars>
          <dgm:chPref val="3"/>
        </dgm:presLayoutVars>
      </dgm:prSet>
      <dgm:spPr/>
      <dgm:t>
        <a:bodyPr/>
        <a:lstStyle/>
        <a:p>
          <a:endParaRPr lang="pt-PT"/>
        </a:p>
      </dgm:t>
    </dgm:pt>
    <dgm:pt modelId="{9135D31E-051A-4502-9DF7-B1D217CC2534}" type="pres">
      <dgm:prSet presAssocID="{356DB740-96C0-4E36-BFF1-A9135539E5CE}" presName="rootConnector" presStyleLbl="node2" presStyleIdx="1" presStyleCnt="4"/>
      <dgm:spPr/>
      <dgm:t>
        <a:bodyPr/>
        <a:lstStyle/>
        <a:p>
          <a:endParaRPr lang="pt-PT"/>
        </a:p>
      </dgm:t>
    </dgm:pt>
    <dgm:pt modelId="{F4B21EB2-7A24-4022-82A7-DD0F07ED3E44}" type="pres">
      <dgm:prSet presAssocID="{356DB740-96C0-4E36-BFF1-A9135539E5CE}" presName="hierChild4" presStyleCnt="0"/>
      <dgm:spPr/>
    </dgm:pt>
    <dgm:pt modelId="{03BB15D7-F2D4-4C8E-AE80-8005039551BE}" type="pres">
      <dgm:prSet presAssocID="{356DB740-96C0-4E36-BFF1-A9135539E5CE}" presName="hierChild5" presStyleCnt="0"/>
      <dgm:spPr/>
    </dgm:pt>
    <dgm:pt modelId="{062AEEF1-5720-4092-BFDA-5B468B28F4E5}" type="pres">
      <dgm:prSet presAssocID="{371094A7-08F0-46BB-939E-7994BB278AE1}" presName="Name37" presStyleLbl="parChTrans1D2" presStyleIdx="2" presStyleCnt="4"/>
      <dgm:spPr/>
      <dgm:t>
        <a:bodyPr/>
        <a:lstStyle/>
        <a:p>
          <a:endParaRPr lang="pt-PT"/>
        </a:p>
      </dgm:t>
    </dgm:pt>
    <dgm:pt modelId="{0DB6429C-889F-4ACF-95F0-EE67FBE93BCF}" type="pres">
      <dgm:prSet presAssocID="{A443DC88-8B68-46A3-BBA7-70F4C675735F}" presName="hierRoot2" presStyleCnt="0">
        <dgm:presLayoutVars>
          <dgm:hierBranch val="init"/>
        </dgm:presLayoutVars>
      </dgm:prSet>
      <dgm:spPr/>
    </dgm:pt>
    <dgm:pt modelId="{D994608E-D4BE-4115-AB18-2328D994AED8}" type="pres">
      <dgm:prSet presAssocID="{A443DC88-8B68-46A3-BBA7-70F4C675735F}" presName="rootComposite" presStyleCnt="0"/>
      <dgm:spPr/>
    </dgm:pt>
    <dgm:pt modelId="{54DE4105-66C8-4D21-8D7C-4D50034626DB}" type="pres">
      <dgm:prSet presAssocID="{A443DC88-8B68-46A3-BBA7-70F4C675735F}" presName="rootText" presStyleLbl="node2" presStyleIdx="2" presStyleCnt="4" custScaleX="123821" custLinFactNeighborY="40407">
        <dgm:presLayoutVars>
          <dgm:chPref val="3"/>
        </dgm:presLayoutVars>
      </dgm:prSet>
      <dgm:spPr/>
      <dgm:t>
        <a:bodyPr/>
        <a:lstStyle/>
        <a:p>
          <a:endParaRPr lang="pt-PT"/>
        </a:p>
      </dgm:t>
    </dgm:pt>
    <dgm:pt modelId="{B6FAB9A9-6BE6-4830-89B6-593AAF610BF2}" type="pres">
      <dgm:prSet presAssocID="{A443DC88-8B68-46A3-BBA7-70F4C675735F}" presName="rootConnector" presStyleLbl="node2" presStyleIdx="2" presStyleCnt="4"/>
      <dgm:spPr/>
      <dgm:t>
        <a:bodyPr/>
        <a:lstStyle/>
        <a:p>
          <a:endParaRPr lang="pt-PT"/>
        </a:p>
      </dgm:t>
    </dgm:pt>
    <dgm:pt modelId="{C6ADE7AA-3C05-46AC-A4A2-83EF0297BE21}" type="pres">
      <dgm:prSet presAssocID="{A443DC88-8B68-46A3-BBA7-70F4C675735F}" presName="hierChild4" presStyleCnt="0"/>
      <dgm:spPr/>
    </dgm:pt>
    <dgm:pt modelId="{8F1C3A3F-0806-468B-9427-7768457059E3}" type="pres">
      <dgm:prSet presAssocID="{A443DC88-8B68-46A3-BBA7-70F4C675735F}" presName="hierChild5" presStyleCnt="0"/>
      <dgm:spPr/>
    </dgm:pt>
    <dgm:pt modelId="{D4B571C2-022D-4A38-9693-14B4A4858E0F}" type="pres">
      <dgm:prSet presAssocID="{BAB8ED1C-94E0-4663-A96A-05A4CD29285A}" presName="Name37" presStyleLbl="parChTrans1D2" presStyleIdx="3" presStyleCnt="4"/>
      <dgm:spPr/>
      <dgm:t>
        <a:bodyPr/>
        <a:lstStyle/>
        <a:p>
          <a:endParaRPr lang="pt-PT"/>
        </a:p>
      </dgm:t>
    </dgm:pt>
    <dgm:pt modelId="{08E46BAE-41F1-45E6-9FFA-233C08DADC8C}" type="pres">
      <dgm:prSet presAssocID="{67AEEF28-CF17-4712-A628-C5DD60A10788}" presName="hierRoot2" presStyleCnt="0">
        <dgm:presLayoutVars>
          <dgm:hierBranch val="init"/>
        </dgm:presLayoutVars>
      </dgm:prSet>
      <dgm:spPr/>
    </dgm:pt>
    <dgm:pt modelId="{3E0D42BA-5211-4AC8-891C-A1DD6B6E8BB0}" type="pres">
      <dgm:prSet presAssocID="{67AEEF28-CF17-4712-A628-C5DD60A10788}" presName="rootComposite" presStyleCnt="0"/>
      <dgm:spPr/>
    </dgm:pt>
    <dgm:pt modelId="{311A0958-5E89-43AB-9435-F32DDD4296D2}" type="pres">
      <dgm:prSet presAssocID="{67AEEF28-CF17-4712-A628-C5DD60A10788}" presName="rootText" presStyleLbl="node2" presStyleIdx="3" presStyleCnt="4" custScaleX="122387" custLinFactNeighborY="40407">
        <dgm:presLayoutVars>
          <dgm:chPref val="3"/>
        </dgm:presLayoutVars>
      </dgm:prSet>
      <dgm:spPr/>
      <dgm:t>
        <a:bodyPr/>
        <a:lstStyle/>
        <a:p>
          <a:endParaRPr lang="pt-PT"/>
        </a:p>
      </dgm:t>
    </dgm:pt>
    <dgm:pt modelId="{ED88D346-AA62-488A-BCAC-6ADEB4FAC9F6}" type="pres">
      <dgm:prSet presAssocID="{67AEEF28-CF17-4712-A628-C5DD60A10788}" presName="rootConnector" presStyleLbl="node2" presStyleIdx="3" presStyleCnt="4"/>
      <dgm:spPr/>
      <dgm:t>
        <a:bodyPr/>
        <a:lstStyle/>
        <a:p>
          <a:endParaRPr lang="pt-PT"/>
        </a:p>
      </dgm:t>
    </dgm:pt>
    <dgm:pt modelId="{57913969-F48B-4028-967A-A7AA8D8D0D00}" type="pres">
      <dgm:prSet presAssocID="{67AEEF28-CF17-4712-A628-C5DD60A10788}" presName="hierChild4" presStyleCnt="0"/>
      <dgm:spPr/>
    </dgm:pt>
    <dgm:pt modelId="{A15FFC56-D57E-4F6A-AFEE-B62A95902696}" type="pres">
      <dgm:prSet presAssocID="{67AEEF28-CF17-4712-A628-C5DD60A10788}" presName="hierChild5" presStyleCnt="0"/>
      <dgm:spPr/>
    </dgm:pt>
    <dgm:pt modelId="{48C23CC6-1ED0-4644-92AC-16F3315ED6BE}" type="pres">
      <dgm:prSet presAssocID="{481B8F15-65B4-41BD-9EED-77719B50C748}" presName="hierChild3" presStyleCnt="0"/>
      <dgm:spPr/>
      <dgm:t>
        <a:bodyPr/>
        <a:lstStyle/>
        <a:p>
          <a:endParaRPr lang="pt-PT"/>
        </a:p>
      </dgm:t>
    </dgm:pt>
  </dgm:ptLst>
  <dgm:cxnLst>
    <dgm:cxn modelId="{D90C215B-32E9-4942-B159-B9A83B169C3D}" type="presOf" srcId="{4BCA1869-C5EF-4F4C-AF65-241B81D07189}" destId="{DA56450C-BE4A-4F60-82CC-0FD43F2D8D1F}" srcOrd="1" destOrd="0" presId="urn:microsoft.com/office/officeart/2005/8/layout/orgChart1"/>
    <dgm:cxn modelId="{ED830D90-34C8-48C0-BE96-F52C08A55984}" srcId="{481B8F15-65B4-41BD-9EED-77719B50C748}" destId="{67AEEF28-CF17-4712-A628-C5DD60A10788}" srcOrd="3" destOrd="0" parTransId="{BAB8ED1C-94E0-4663-A96A-05A4CD29285A}" sibTransId="{12D1D78F-8858-4756-AF10-D71E61FECE7F}"/>
    <dgm:cxn modelId="{567D86F0-A5AC-4476-B990-C939F4E84461}" type="presOf" srcId="{8FF208DA-8B29-45E8-8429-23BD777439E8}" destId="{7E24DE39-67EB-4E27-8AC3-5A035F9B1D9F}" srcOrd="0" destOrd="0" presId="urn:microsoft.com/office/officeart/2005/8/layout/orgChart1"/>
    <dgm:cxn modelId="{25368784-A164-4646-82A1-9D6D85053DB9}" type="presOf" srcId="{EDD68DF6-382A-4482-8E67-CDC2F3490C21}" destId="{CD953C32-2E09-4074-871C-13AC56F8CD21}" srcOrd="0" destOrd="0" presId="urn:microsoft.com/office/officeart/2005/8/layout/orgChart1"/>
    <dgm:cxn modelId="{9EE878B8-0576-4D04-82B3-DEB44B91F233}" srcId="{8FF208DA-8B29-45E8-8429-23BD777439E8}" destId="{481B8F15-65B4-41BD-9EED-77719B50C748}" srcOrd="0" destOrd="0" parTransId="{A13DA9B8-FA13-4FD7-AB41-C3D4E9337410}" sibTransId="{431338AB-9847-44BB-815E-AB58A419EACD}"/>
    <dgm:cxn modelId="{03F33826-DC4B-41E6-A96B-1AB735B51450}" type="presOf" srcId="{6427289E-D52C-4C8E-A843-2630DD451A49}" destId="{2F352855-6C99-4BD2-B2B8-1986E440F230}" srcOrd="0" destOrd="0" presId="urn:microsoft.com/office/officeart/2005/8/layout/orgChart1"/>
    <dgm:cxn modelId="{A9F3F494-A527-4F3E-8E4F-9C2048F12CFA}" type="presOf" srcId="{67AEEF28-CF17-4712-A628-C5DD60A10788}" destId="{ED88D346-AA62-488A-BCAC-6ADEB4FAC9F6}" srcOrd="1" destOrd="0" presId="urn:microsoft.com/office/officeart/2005/8/layout/orgChart1"/>
    <dgm:cxn modelId="{FE4F9551-BAFF-4D46-8FF9-7B746095EAC6}" type="presOf" srcId="{67AEEF28-CF17-4712-A628-C5DD60A10788}" destId="{311A0958-5E89-43AB-9435-F32DDD4296D2}" srcOrd="0" destOrd="0" presId="urn:microsoft.com/office/officeart/2005/8/layout/orgChart1"/>
    <dgm:cxn modelId="{DE3A6446-61C2-46E4-AB7C-37AD162CC8EA}" type="presOf" srcId="{BAB8ED1C-94E0-4663-A96A-05A4CD29285A}" destId="{D4B571C2-022D-4A38-9693-14B4A4858E0F}" srcOrd="0" destOrd="0" presId="urn:microsoft.com/office/officeart/2005/8/layout/orgChart1"/>
    <dgm:cxn modelId="{C77099AB-C929-4172-A0BB-59F69FA730D3}" srcId="{481B8F15-65B4-41BD-9EED-77719B50C748}" destId="{4BCA1869-C5EF-4F4C-AF65-241B81D07189}" srcOrd="0" destOrd="0" parTransId="{EDD68DF6-382A-4482-8E67-CDC2F3490C21}" sibTransId="{1CECB2F0-B86C-4284-9709-C7A1FA14F4BD}"/>
    <dgm:cxn modelId="{CE96EA49-5A0A-4B92-94EA-943B9C4649B6}" type="presOf" srcId="{A443DC88-8B68-46A3-BBA7-70F4C675735F}" destId="{B6FAB9A9-6BE6-4830-89B6-593AAF610BF2}" srcOrd="1" destOrd="0" presId="urn:microsoft.com/office/officeart/2005/8/layout/orgChart1"/>
    <dgm:cxn modelId="{51D3C738-33CC-4D09-AFB7-B5DC6E646039}" type="presOf" srcId="{4BCA1869-C5EF-4F4C-AF65-241B81D07189}" destId="{577741B3-0E88-412E-9D0F-B90A30575620}" srcOrd="0" destOrd="0" presId="urn:microsoft.com/office/officeart/2005/8/layout/orgChart1"/>
    <dgm:cxn modelId="{A210AB8B-CA79-4178-A800-FC2A1F757AC1}" srcId="{481B8F15-65B4-41BD-9EED-77719B50C748}" destId="{A443DC88-8B68-46A3-BBA7-70F4C675735F}" srcOrd="2" destOrd="0" parTransId="{371094A7-08F0-46BB-939E-7994BB278AE1}" sibTransId="{129D196D-9160-47DD-A1B1-D503542436CE}"/>
    <dgm:cxn modelId="{6A62ACBE-A8A6-4087-9F65-A88146766A3A}" type="presOf" srcId="{356DB740-96C0-4E36-BFF1-A9135539E5CE}" destId="{782DDB42-FE35-46A0-A36A-F9FA9CAA34DD}" srcOrd="0" destOrd="0" presId="urn:microsoft.com/office/officeart/2005/8/layout/orgChart1"/>
    <dgm:cxn modelId="{6585E27A-F5DF-4E06-8406-C876095C81F6}" type="presOf" srcId="{481B8F15-65B4-41BD-9EED-77719B50C748}" destId="{64071878-A443-42FA-934F-DE731939EB0D}" srcOrd="0" destOrd="0" presId="urn:microsoft.com/office/officeart/2005/8/layout/orgChart1"/>
    <dgm:cxn modelId="{F5EF674F-5AEC-4DCF-BD0E-D07FF17414FB}" type="presOf" srcId="{481B8F15-65B4-41BD-9EED-77719B50C748}" destId="{C4ACF461-DA29-46BB-97DF-19928EFDDD52}" srcOrd="1" destOrd="0" presId="urn:microsoft.com/office/officeart/2005/8/layout/orgChart1"/>
    <dgm:cxn modelId="{58C73255-BDDB-492A-A22D-64E605FC3F2D}" type="presOf" srcId="{371094A7-08F0-46BB-939E-7994BB278AE1}" destId="{062AEEF1-5720-4092-BFDA-5B468B28F4E5}" srcOrd="0" destOrd="0" presId="urn:microsoft.com/office/officeart/2005/8/layout/orgChart1"/>
    <dgm:cxn modelId="{BBC5349D-0D33-400C-8196-A007DB1A4A24}" type="presOf" srcId="{356DB740-96C0-4E36-BFF1-A9135539E5CE}" destId="{9135D31E-051A-4502-9DF7-B1D217CC2534}" srcOrd="1" destOrd="0" presId="urn:microsoft.com/office/officeart/2005/8/layout/orgChart1"/>
    <dgm:cxn modelId="{75210C79-4880-4217-964C-2BC4A27E3819}" srcId="{481B8F15-65B4-41BD-9EED-77719B50C748}" destId="{356DB740-96C0-4E36-BFF1-A9135539E5CE}" srcOrd="1" destOrd="0" parTransId="{6427289E-D52C-4C8E-A843-2630DD451A49}" sibTransId="{B71FC8FC-B283-4697-85E0-4F50E1A5B8F3}"/>
    <dgm:cxn modelId="{A5CDA6D5-2071-4AF9-9077-11936698FFCC}" type="presOf" srcId="{A443DC88-8B68-46A3-BBA7-70F4C675735F}" destId="{54DE4105-66C8-4D21-8D7C-4D50034626DB}" srcOrd="0" destOrd="0" presId="urn:microsoft.com/office/officeart/2005/8/layout/orgChart1"/>
    <dgm:cxn modelId="{F3CEC413-E1C1-49E1-A774-32519CB54E8D}" type="presParOf" srcId="{7E24DE39-67EB-4E27-8AC3-5A035F9B1D9F}" destId="{10EE69E2-0F76-4BF8-916E-ECAA7F72C79D}" srcOrd="0" destOrd="0" presId="urn:microsoft.com/office/officeart/2005/8/layout/orgChart1"/>
    <dgm:cxn modelId="{1C7B6C56-79DE-4AE9-908E-3D9D3CBD5FC4}" type="presParOf" srcId="{10EE69E2-0F76-4BF8-916E-ECAA7F72C79D}" destId="{6C7B67AA-C9DA-4ECE-A5CB-BA38680AEA05}" srcOrd="0" destOrd="0" presId="urn:microsoft.com/office/officeart/2005/8/layout/orgChart1"/>
    <dgm:cxn modelId="{86C456E0-F327-478B-9B3F-97C23C6283CD}" type="presParOf" srcId="{6C7B67AA-C9DA-4ECE-A5CB-BA38680AEA05}" destId="{64071878-A443-42FA-934F-DE731939EB0D}" srcOrd="0" destOrd="0" presId="urn:microsoft.com/office/officeart/2005/8/layout/orgChart1"/>
    <dgm:cxn modelId="{03F9BD22-E821-4AD1-867A-C2A34ED5A052}" type="presParOf" srcId="{6C7B67AA-C9DA-4ECE-A5CB-BA38680AEA05}" destId="{C4ACF461-DA29-46BB-97DF-19928EFDDD52}" srcOrd="1" destOrd="0" presId="urn:microsoft.com/office/officeart/2005/8/layout/orgChart1"/>
    <dgm:cxn modelId="{A5E7F6C7-47B1-49D0-81AD-48400ED69A28}" type="presParOf" srcId="{10EE69E2-0F76-4BF8-916E-ECAA7F72C79D}" destId="{874F7EEE-3403-468E-9495-0853B928BC94}" srcOrd="1" destOrd="0" presId="urn:microsoft.com/office/officeart/2005/8/layout/orgChart1"/>
    <dgm:cxn modelId="{0FEBC4F1-D0BC-493D-8CC7-BEDD158B1192}" type="presParOf" srcId="{874F7EEE-3403-468E-9495-0853B928BC94}" destId="{CD953C32-2E09-4074-871C-13AC56F8CD21}" srcOrd="0" destOrd="0" presId="urn:microsoft.com/office/officeart/2005/8/layout/orgChart1"/>
    <dgm:cxn modelId="{5135E5AD-9B98-4529-AA2C-A5CB07A2A663}" type="presParOf" srcId="{874F7EEE-3403-468E-9495-0853B928BC94}" destId="{E0BA8644-284F-49CE-A5A8-9B8FF87DA667}" srcOrd="1" destOrd="0" presId="urn:microsoft.com/office/officeart/2005/8/layout/orgChart1"/>
    <dgm:cxn modelId="{1AA9B653-82BC-4565-9DDD-8EE027D28AAA}" type="presParOf" srcId="{E0BA8644-284F-49CE-A5A8-9B8FF87DA667}" destId="{23A13B36-2FC6-4122-BC71-81041CF657B4}" srcOrd="0" destOrd="0" presId="urn:microsoft.com/office/officeart/2005/8/layout/orgChart1"/>
    <dgm:cxn modelId="{D5F51124-592A-4744-A00F-27435535C92B}" type="presParOf" srcId="{23A13B36-2FC6-4122-BC71-81041CF657B4}" destId="{577741B3-0E88-412E-9D0F-B90A30575620}" srcOrd="0" destOrd="0" presId="urn:microsoft.com/office/officeart/2005/8/layout/orgChart1"/>
    <dgm:cxn modelId="{2041C126-2428-4F1C-8DFB-658DBA0CF611}" type="presParOf" srcId="{23A13B36-2FC6-4122-BC71-81041CF657B4}" destId="{DA56450C-BE4A-4F60-82CC-0FD43F2D8D1F}" srcOrd="1" destOrd="0" presId="urn:microsoft.com/office/officeart/2005/8/layout/orgChart1"/>
    <dgm:cxn modelId="{A0092A0D-BEF0-4F4A-854C-0BC3D3E1D3C2}" type="presParOf" srcId="{E0BA8644-284F-49CE-A5A8-9B8FF87DA667}" destId="{7FA0DACD-509C-4851-93AA-BA5C16A06D86}" srcOrd="1" destOrd="0" presId="urn:microsoft.com/office/officeart/2005/8/layout/orgChart1"/>
    <dgm:cxn modelId="{6643134B-991C-42AD-806C-F925BD122428}" type="presParOf" srcId="{E0BA8644-284F-49CE-A5A8-9B8FF87DA667}" destId="{33FC2F35-44D5-44F2-BD09-A4F0542EDFBC}" srcOrd="2" destOrd="0" presId="urn:microsoft.com/office/officeart/2005/8/layout/orgChart1"/>
    <dgm:cxn modelId="{E8C3C1F6-F42C-446C-85FB-57B3160AED46}" type="presParOf" srcId="{874F7EEE-3403-468E-9495-0853B928BC94}" destId="{2F352855-6C99-4BD2-B2B8-1986E440F230}" srcOrd="2" destOrd="0" presId="urn:microsoft.com/office/officeart/2005/8/layout/orgChart1"/>
    <dgm:cxn modelId="{09B43482-1609-49A5-9247-49307DCD3A64}" type="presParOf" srcId="{874F7EEE-3403-468E-9495-0853B928BC94}" destId="{5621A04C-AC1B-4862-8D47-6F52D84B3747}" srcOrd="3" destOrd="0" presId="urn:microsoft.com/office/officeart/2005/8/layout/orgChart1"/>
    <dgm:cxn modelId="{8B4B159B-EE69-4BF6-8AAC-068798476459}" type="presParOf" srcId="{5621A04C-AC1B-4862-8D47-6F52D84B3747}" destId="{FC4FA957-4540-4F3E-B6EC-4769BD26FC6F}" srcOrd="0" destOrd="0" presId="urn:microsoft.com/office/officeart/2005/8/layout/orgChart1"/>
    <dgm:cxn modelId="{CB2E7F68-C36B-404C-A1D6-06D3CBC6831E}" type="presParOf" srcId="{FC4FA957-4540-4F3E-B6EC-4769BD26FC6F}" destId="{782DDB42-FE35-46A0-A36A-F9FA9CAA34DD}" srcOrd="0" destOrd="0" presId="urn:microsoft.com/office/officeart/2005/8/layout/orgChart1"/>
    <dgm:cxn modelId="{5166BAC7-7566-4639-AB7D-9FA6D81D6B71}" type="presParOf" srcId="{FC4FA957-4540-4F3E-B6EC-4769BD26FC6F}" destId="{9135D31E-051A-4502-9DF7-B1D217CC2534}" srcOrd="1" destOrd="0" presId="urn:microsoft.com/office/officeart/2005/8/layout/orgChart1"/>
    <dgm:cxn modelId="{FC133232-7722-4726-975C-E0F650BB6587}" type="presParOf" srcId="{5621A04C-AC1B-4862-8D47-6F52D84B3747}" destId="{F4B21EB2-7A24-4022-82A7-DD0F07ED3E44}" srcOrd="1" destOrd="0" presId="urn:microsoft.com/office/officeart/2005/8/layout/orgChart1"/>
    <dgm:cxn modelId="{C8611D4C-0B38-49D6-8AFC-8EFA4B8BAE23}" type="presParOf" srcId="{5621A04C-AC1B-4862-8D47-6F52D84B3747}" destId="{03BB15D7-F2D4-4C8E-AE80-8005039551BE}" srcOrd="2" destOrd="0" presId="urn:microsoft.com/office/officeart/2005/8/layout/orgChart1"/>
    <dgm:cxn modelId="{978A912D-AF4A-46CF-8C76-E165C321DE23}" type="presParOf" srcId="{874F7EEE-3403-468E-9495-0853B928BC94}" destId="{062AEEF1-5720-4092-BFDA-5B468B28F4E5}" srcOrd="4" destOrd="0" presId="urn:microsoft.com/office/officeart/2005/8/layout/orgChart1"/>
    <dgm:cxn modelId="{EC6AA8CD-4D68-4973-95C5-580A9B369DDF}" type="presParOf" srcId="{874F7EEE-3403-468E-9495-0853B928BC94}" destId="{0DB6429C-889F-4ACF-95F0-EE67FBE93BCF}" srcOrd="5" destOrd="0" presId="urn:microsoft.com/office/officeart/2005/8/layout/orgChart1"/>
    <dgm:cxn modelId="{2C768F29-0CA9-4395-BA01-9E161FEC831C}" type="presParOf" srcId="{0DB6429C-889F-4ACF-95F0-EE67FBE93BCF}" destId="{D994608E-D4BE-4115-AB18-2328D994AED8}" srcOrd="0" destOrd="0" presId="urn:microsoft.com/office/officeart/2005/8/layout/orgChart1"/>
    <dgm:cxn modelId="{B23E0A35-5D4B-4950-B17C-AEE83E19D2E6}" type="presParOf" srcId="{D994608E-D4BE-4115-AB18-2328D994AED8}" destId="{54DE4105-66C8-4D21-8D7C-4D50034626DB}" srcOrd="0" destOrd="0" presId="urn:microsoft.com/office/officeart/2005/8/layout/orgChart1"/>
    <dgm:cxn modelId="{A8AF8C77-6F08-4FFE-984C-5BCADA860ADE}" type="presParOf" srcId="{D994608E-D4BE-4115-AB18-2328D994AED8}" destId="{B6FAB9A9-6BE6-4830-89B6-593AAF610BF2}" srcOrd="1" destOrd="0" presId="urn:microsoft.com/office/officeart/2005/8/layout/orgChart1"/>
    <dgm:cxn modelId="{333A97BD-2259-4DA3-BB59-CB5732FACE41}" type="presParOf" srcId="{0DB6429C-889F-4ACF-95F0-EE67FBE93BCF}" destId="{C6ADE7AA-3C05-46AC-A4A2-83EF0297BE21}" srcOrd="1" destOrd="0" presId="urn:microsoft.com/office/officeart/2005/8/layout/orgChart1"/>
    <dgm:cxn modelId="{6347B78D-346C-4C24-A03F-F7DDD334993B}" type="presParOf" srcId="{0DB6429C-889F-4ACF-95F0-EE67FBE93BCF}" destId="{8F1C3A3F-0806-468B-9427-7768457059E3}" srcOrd="2" destOrd="0" presId="urn:microsoft.com/office/officeart/2005/8/layout/orgChart1"/>
    <dgm:cxn modelId="{33F824F2-B653-4456-AB25-8D91C6727812}" type="presParOf" srcId="{874F7EEE-3403-468E-9495-0853B928BC94}" destId="{D4B571C2-022D-4A38-9693-14B4A4858E0F}" srcOrd="6" destOrd="0" presId="urn:microsoft.com/office/officeart/2005/8/layout/orgChart1"/>
    <dgm:cxn modelId="{975897BB-BEF4-47AA-A7E8-94341776B114}" type="presParOf" srcId="{874F7EEE-3403-468E-9495-0853B928BC94}" destId="{08E46BAE-41F1-45E6-9FFA-233C08DADC8C}" srcOrd="7" destOrd="0" presId="urn:microsoft.com/office/officeart/2005/8/layout/orgChart1"/>
    <dgm:cxn modelId="{A7DC7C44-4782-4F33-B2F1-9A345DAF6850}" type="presParOf" srcId="{08E46BAE-41F1-45E6-9FFA-233C08DADC8C}" destId="{3E0D42BA-5211-4AC8-891C-A1DD6B6E8BB0}" srcOrd="0" destOrd="0" presId="urn:microsoft.com/office/officeart/2005/8/layout/orgChart1"/>
    <dgm:cxn modelId="{83E211FA-BE92-4357-ABDF-710C8686FE99}" type="presParOf" srcId="{3E0D42BA-5211-4AC8-891C-A1DD6B6E8BB0}" destId="{311A0958-5E89-43AB-9435-F32DDD4296D2}" srcOrd="0" destOrd="0" presId="urn:microsoft.com/office/officeart/2005/8/layout/orgChart1"/>
    <dgm:cxn modelId="{EC94857A-5775-4395-A6E5-D4AA3650CA1B}" type="presParOf" srcId="{3E0D42BA-5211-4AC8-891C-A1DD6B6E8BB0}" destId="{ED88D346-AA62-488A-BCAC-6ADEB4FAC9F6}" srcOrd="1" destOrd="0" presId="urn:microsoft.com/office/officeart/2005/8/layout/orgChart1"/>
    <dgm:cxn modelId="{366764E3-443A-4008-A313-B47B0D9940D1}" type="presParOf" srcId="{08E46BAE-41F1-45E6-9FFA-233C08DADC8C}" destId="{57913969-F48B-4028-967A-A7AA8D8D0D00}" srcOrd="1" destOrd="0" presId="urn:microsoft.com/office/officeart/2005/8/layout/orgChart1"/>
    <dgm:cxn modelId="{80D2A155-64B8-457A-A25F-D0EA9B58E084}" type="presParOf" srcId="{08E46BAE-41F1-45E6-9FFA-233C08DADC8C}" destId="{A15FFC56-D57E-4F6A-AFEE-B62A95902696}" srcOrd="2" destOrd="0" presId="urn:microsoft.com/office/officeart/2005/8/layout/orgChart1"/>
    <dgm:cxn modelId="{D60600C4-78FE-4937-8CED-C49832C8FE5D}" type="presParOf" srcId="{10EE69E2-0F76-4BF8-916E-ECAA7F72C79D}" destId="{48C23CC6-1ED0-4644-92AC-16F3315ED6B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B571C2-022D-4A38-9693-14B4A4858E0F}">
      <dsp:nvSpPr>
        <dsp:cNvPr id="0" name=""/>
        <dsp:cNvSpPr/>
      </dsp:nvSpPr>
      <dsp:spPr>
        <a:xfrm>
          <a:off x="4294491" y="2044463"/>
          <a:ext cx="3381674" cy="629857"/>
        </a:xfrm>
        <a:custGeom>
          <a:avLst/>
          <a:gdLst/>
          <a:ahLst/>
          <a:cxnLst/>
          <a:rect l="0" t="0" r="0" b="0"/>
          <a:pathLst>
            <a:path>
              <a:moveTo>
                <a:pt x="0" y="0"/>
              </a:moveTo>
              <a:lnTo>
                <a:pt x="0" y="473531"/>
              </a:lnTo>
              <a:lnTo>
                <a:pt x="3381674" y="473531"/>
              </a:lnTo>
              <a:lnTo>
                <a:pt x="3381674" y="629857"/>
              </a:lnTo>
            </a:path>
          </a:pathLst>
        </a:custGeom>
        <a:noFill/>
        <a:ln w="15875" cap="rnd"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2AEEF1-5720-4092-BFDA-5B468B28F4E5}">
      <dsp:nvSpPr>
        <dsp:cNvPr id="0" name=""/>
        <dsp:cNvSpPr/>
      </dsp:nvSpPr>
      <dsp:spPr>
        <a:xfrm>
          <a:off x="4294491" y="2044463"/>
          <a:ext cx="1236235" cy="629857"/>
        </a:xfrm>
        <a:custGeom>
          <a:avLst/>
          <a:gdLst/>
          <a:ahLst/>
          <a:cxnLst/>
          <a:rect l="0" t="0" r="0" b="0"/>
          <a:pathLst>
            <a:path>
              <a:moveTo>
                <a:pt x="0" y="0"/>
              </a:moveTo>
              <a:lnTo>
                <a:pt x="0" y="473531"/>
              </a:lnTo>
              <a:lnTo>
                <a:pt x="1236235" y="473531"/>
              </a:lnTo>
              <a:lnTo>
                <a:pt x="1236235" y="629857"/>
              </a:lnTo>
            </a:path>
          </a:pathLst>
        </a:custGeom>
        <a:noFill/>
        <a:ln w="15875" cap="rnd"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352855-6C99-4BD2-B2B8-1986E440F230}">
      <dsp:nvSpPr>
        <dsp:cNvPr id="0" name=""/>
        <dsp:cNvSpPr/>
      </dsp:nvSpPr>
      <dsp:spPr>
        <a:xfrm>
          <a:off x="3296182" y="2044463"/>
          <a:ext cx="998308" cy="629857"/>
        </a:xfrm>
        <a:custGeom>
          <a:avLst/>
          <a:gdLst/>
          <a:ahLst/>
          <a:cxnLst/>
          <a:rect l="0" t="0" r="0" b="0"/>
          <a:pathLst>
            <a:path>
              <a:moveTo>
                <a:pt x="998308" y="0"/>
              </a:moveTo>
              <a:lnTo>
                <a:pt x="998308" y="473531"/>
              </a:lnTo>
              <a:lnTo>
                <a:pt x="0" y="473531"/>
              </a:lnTo>
              <a:lnTo>
                <a:pt x="0" y="629857"/>
              </a:lnTo>
            </a:path>
          </a:pathLst>
        </a:custGeom>
        <a:noFill/>
        <a:ln w="15875" cap="rnd"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953C32-2E09-4074-871C-13AC56F8CD21}">
      <dsp:nvSpPr>
        <dsp:cNvPr id="0" name=""/>
        <dsp:cNvSpPr/>
      </dsp:nvSpPr>
      <dsp:spPr>
        <a:xfrm>
          <a:off x="992564" y="2044463"/>
          <a:ext cx="3301926" cy="629857"/>
        </a:xfrm>
        <a:custGeom>
          <a:avLst/>
          <a:gdLst/>
          <a:ahLst/>
          <a:cxnLst/>
          <a:rect l="0" t="0" r="0" b="0"/>
          <a:pathLst>
            <a:path>
              <a:moveTo>
                <a:pt x="3301926" y="0"/>
              </a:moveTo>
              <a:lnTo>
                <a:pt x="3301926" y="473531"/>
              </a:lnTo>
              <a:lnTo>
                <a:pt x="0" y="473531"/>
              </a:lnTo>
              <a:lnTo>
                <a:pt x="0" y="629857"/>
              </a:lnTo>
            </a:path>
          </a:pathLst>
        </a:custGeom>
        <a:noFill/>
        <a:ln w="15875" cap="rnd"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071878-A443-42FA-934F-DE731939EB0D}">
      <dsp:nvSpPr>
        <dsp:cNvPr id="0" name=""/>
        <dsp:cNvSpPr/>
      </dsp:nvSpPr>
      <dsp:spPr>
        <a:xfrm>
          <a:off x="1410772" y="1053651"/>
          <a:ext cx="5767438" cy="990812"/>
        </a:xfrm>
        <a:prstGeom prst="rect">
          <a:avLst/>
        </a:prstGeom>
        <a:solidFill>
          <a:schemeClr val="accent1"/>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pt-PT" sz="3200" b="1" kern="1200" dirty="0" err="1" smtClean="0">
              <a:effectLst>
                <a:outerShdw blurRad="38100" dist="38100" dir="2700000" algn="tl">
                  <a:srgbClr val="000000">
                    <a:alpha val="43137"/>
                  </a:srgbClr>
                </a:outerShdw>
              </a:effectLst>
            </a:rPr>
            <a:t>Continuous</a:t>
          </a:r>
          <a:r>
            <a:rPr lang="pt-PT" sz="3200" b="1" kern="1200" dirty="0" smtClean="0">
              <a:effectLst>
                <a:outerShdw blurRad="38100" dist="38100" dir="2700000" algn="tl">
                  <a:srgbClr val="000000">
                    <a:alpha val="43137"/>
                  </a:srgbClr>
                </a:outerShdw>
              </a:effectLst>
            </a:rPr>
            <a:t> </a:t>
          </a:r>
          <a:r>
            <a:rPr lang="pt-PT" sz="3200" b="1" kern="1200" dirty="0" err="1" smtClean="0">
              <a:effectLst>
                <a:outerShdw blurRad="38100" dist="38100" dir="2700000" algn="tl">
                  <a:srgbClr val="000000">
                    <a:alpha val="43137"/>
                  </a:srgbClr>
                </a:outerShdw>
              </a:effectLst>
            </a:rPr>
            <a:t>Models</a:t>
          </a:r>
          <a:endParaRPr lang="pt-PT" sz="3200" b="1" kern="1200" dirty="0">
            <a:effectLst>
              <a:outerShdw blurRad="38100" dist="38100" dir="2700000" algn="tl">
                <a:srgbClr val="000000">
                  <a:alpha val="43137"/>
                </a:srgbClr>
              </a:outerShdw>
            </a:effectLst>
          </a:endParaRPr>
        </a:p>
      </dsp:txBody>
      <dsp:txXfrm>
        <a:off x="1410772" y="1053651"/>
        <a:ext cx="5767438" cy="990812"/>
      </dsp:txXfrm>
    </dsp:sp>
    <dsp:sp modelId="{577741B3-0E88-412E-9D0F-B90A30575620}">
      <dsp:nvSpPr>
        <dsp:cNvPr id="0" name=""/>
        <dsp:cNvSpPr/>
      </dsp:nvSpPr>
      <dsp:spPr>
        <a:xfrm>
          <a:off x="1759" y="2674320"/>
          <a:ext cx="1981610" cy="744413"/>
        </a:xfrm>
        <a:prstGeom prst="rect">
          <a:avLst/>
        </a:prstGeom>
        <a:solidFill>
          <a:schemeClr val="accent1"/>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pt-PT" sz="2200" kern="1200" dirty="0" smtClean="0"/>
            <a:t>Linear  </a:t>
          </a:r>
          <a:r>
            <a:rPr lang="pt-PT" sz="2200" kern="1200" dirty="0" err="1" smtClean="0"/>
            <a:t>Growth</a:t>
          </a:r>
          <a:endParaRPr lang="pt-PT" sz="2200" b="1" kern="1200" dirty="0"/>
        </a:p>
      </dsp:txBody>
      <dsp:txXfrm>
        <a:off x="1759" y="2674320"/>
        <a:ext cx="1981610" cy="744413"/>
      </dsp:txXfrm>
    </dsp:sp>
    <dsp:sp modelId="{782DDB42-FE35-46A0-A36A-F9FA9CAA34DD}">
      <dsp:nvSpPr>
        <dsp:cNvPr id="0" name=""/>
        <dsp:cNvSpPr/>
      </dsp:nvSpPr>
      <dsp:spPr>
        <a:xfrm>
          <a:off x="2296020" y="2674320"/>
          <a:ext cx="2000324" cy="744406"/>
        </a:xfrm>
        <a:prstGeom prst="rect">
          <a:avLst/>
        </a:prstGeom>
        <a:solidFill>
          <a:schemeClr val="accent1"/>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pt-PT" sz="2200" kern="1200" dirty="0" smtClean="0"/>
            <a:t>Exponential</a:t>
          </a:r>
        </a:p>
        <a:p>
          <a:pPr lvl="0" algn="ctr" defTabSz="977900">
            <a:lnSpc>
              <a:spcPct val="90000"/>
            </a:lnSpc>
            <a:spcBef>
              <a:spcPct val="0"/>
            </a:spcBef>
            <a:spcAft>
              <a:spcPct val="35000"/>
            </a:spcAft>
          </a:pPr>
          <a:r>
            <a:rPr lang="pt-PT" sz="2200" kern="1200" dirty="0" err="1" smtClean="0"/>
            <a:t>Growth</a:t>
          </a:r>
          <a:endParaRPr lang="pt-PT" sz="2200" kern="1200" dirty="0"/>
        </a:p>
      </dsp:txBody>
      <dsp:txXfrm>
        <a:off x="2296020" y="2674320"/>
        <a:ext cx="2000324" cy="744406"/>
      </dsp:txXfrm>
    </dsp:sp>
    <dsp:sp modelId="{54DE4105-66C8-4D21-8D7C-4D50034626DB}">
      <dsp:nvSpPr>
        <dsp:cNvPr id="0" name=""/>
        <dsp:cNvSpPr/>
      </dsp:nvSpPr>
      <dsp:spPr>
        <a:xfrm>
          <a:off x="4608995" y="2674320"/>
          <a:ext cx="1843463" cy="744406"/>
        </a:xfrm>
        <a:prstGeom prst="rect">
          <a:avLst/>
        </a:prstGeom>
        <a:solidFill>
          <a:schemeClr val="accent1"/>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endParaRPr lang="pt-PT" sz="2200" kern="1200" dirty="0" smtClean="0"/>
        </a:p>
        <a:p>
          <a:pPr lvl="0" algn="ctr" defTabSz="977900">
            <a:lnSpc>
              <a:spcPct val="90000"/>
            </a:lnSpc>
            <a:spcBef>
              <a:spcPct val="0"/>
            </a:spcBef>
            <a:spcAft>
              <a:spcPct val="35000"/>
            </a:spcAft>
          </a:pPr>
          <a:r>
            <a:rPr lang="pt-PT" sz="2200" kern="1200" dirty="0" err="1" smtClean="0"/>
            <a:t>Logarithmic</a:t>
          </a:r>
          <a:r>
            <a:rPr lang="pt-PT" sz="2200" kern="1200" dirty="0" smtClean="0"/>
            <a:t> </a:t>
          </a:r>
        </a:p>
        <a:p>
          <a:pPr lvl="0" algn="ctr" defTabSz="977900">
            <a:lnSpc>
              <a:spcPct val="90000"/>
            </a:lnSpc>
            <a:spcBef>
              <a:spcPct val="0"/>
            </a:spcBef>
            <a:spcAft>
              <a:spcPct val="35000"/>
            </a:spcAft>
          </a:pPr>
          <a:r>
            <a:rPr lang="pt-PT" sz="2200" kern="1200" dirty="0" err="1" smtClean="0"/>
            <a:t>Growth</a:t>
          </a:r>
          <a:endParaRPr lang="pt-PT" sz="2200" kern="1200" dirty="0" smtClean="0"/>
        </a:p>
        <a:p>
          <a:pPr lvl="0" algn="ctr" defTabSz="977900">
            <a:lnSpc>
              <a:spcPct val="90000"/>
            </a:lnSpc>
            <a:spcBef>
              <a:spcPct val="0"/>
            </a:spcBef>
            <a:spcAft>
              <a:spcPct val="35000"/>
            </a:spcAft>
          </a:pPr>
          <a:endParaRPr lang="pt-PT" sz="2200" kern="1200" dirty="0"/>
        </a:p>
      </dsp:txBody>
      <dsp:txXfrm>
        <a:off x="4608995" y="2674320"/>
        <a:ext cx="1843463" cy="744406"/>
      </dsp:txXfrm>
    </dsp:sp>
    <dsp:sp modelId="{311A0958-5E89-43AB-9435-F32DDD4296D2}">
      <dsp:nvSpPr>
        <dsp:cNvPr id="0" name=""/>
        <dsp:cNvSpPr/>
      </dsp:nvSpPr>
      <dsp:spPr>
        <a:xfrm>
          <a:off x="6765109" y="2674320"/>
          <a:ext cx="1822113" cy="744406"/>
        </a:xfrm>
        <a:prstGeom prst="rect">
          <a:avLst/>
        </a:prstGeom>
        <a:solidFill>
          <a:schemeClr val="accent1"/>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pt-PT" sz="2200" kern="1200" dirty="0" err="1" smtClean="0"/>
            <a:t>Logistic</a:t>
          </a:r>
          <a:r>
            <a:rPr lang="pt-PT" sz="2200" kern="1200" dirty="0" smtClean="0"/>
            <a:t> </a:t>
          </a:r>
          <a:r>
            <a:rPr lang="pt-PT" sz="2200" kern="1200" dirty="0" err="1" smtClean="0"/>
            <a:t>Growth</a:t>
          </a:r>
          <a:endParaRPr lang="pt-PT" sz="2200" kern="1200" dirty="0"/>
        </a:p>
      </dsp:txBody>
      <dsp:txXfrm>
        <a:off x="6765109" y="2674320"/>
        <a:ext cx="1822113" cy="74440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pt-PT" smtClean="0"/>
              <a:t>Clique para editar o estilo</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pt-PT" smtClean="0"/>
              <a:t>Clique para editar o estilo</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Date Placeholder 3"/>
          <p:cNvSpPr>
            <a:spLocks noGrp="1"/>
          </p:cNvSpPr>
          <p:nvPr>
            <p:ph type="dt" sz="half" idx="10"/>
          </p:nvPr>
        </p:nvSpPr>
        <p:spPr/>
        <p:txBody>
          <a:bodyPr/>
          <a:lstStyle/>
          <a:p>
            <a:fld id="{B61BEF0D-F0BB-DE4B-95CE-6DB70DBA9567}" type="datetimeFigureOut">
              <a:rPr lang="en-US" dirty="0"/>
              <a:pPr/>
              <a:t>4/8/2018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PT" smtClean="0"/>
              <a:t>Clique para editar o estilo</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PT" smtClean="0"/>
              <a:t>Clique para editar os estilos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Date Placeholder 3"/>
          <p:cNvSpPr>
            <a:spLocks noGrp="1"/>
          </p:cNvSpPr>
          <p:nvPr>
            <p:ph type="dt" sz="half" idx="10"/>
          </p:nvPr>
        </p:nvSpPr>
        <p:spPr/>
        <p:txBody>
          <a:bodyPr/>
          <a:lstStyle/>
          <a:p>
            <a:fld id="{B61BEF0D-F0BB-DE4B-95CE-6DB70DBA9567}" type="datetimeFigureOut">
              <a:rPr lang="en-US" dirty="0"/>
              <a:pPr/>
              <a:t>4/8/2018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pt-PT" smtClean="0"/>
              <a:t>Clique para editar o estilo</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PT" smtClean="0"/>
              <a:t>Clique para editar os estilos</a:t>
            </a:r>
          </a:p>
        </p:txBody>
      </p:sp>
      <p:sp>
        <p:nvSpPr>
          <p:cNvPr id="5" name="Date Placeholder 4"/>
          <p:cNvSpPr>
            <a:spLocks noGrp="1"/>
          </p:cNvSpPr>
          <p:nvPr>
            <p:ph type="dt" sz="half" idx="10"/>
          </p:nvPr>
        </p:nvSpPr>
        <p:spPr/>
        <p:txBody>
          <a:bodyPr/>
          <a:lstStyle/>
          <a:p>
            <a:fld id="{B61BEF0D-F0BB-DE4B-95CE-6DB70DBA9567}" type="datetimeFigureOut">
              <a:rPr lang="en-US" dirty="0"/>
              <a:pPr/>
              <a:t>4/8/2018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com Citação">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PT" smtClean="0"/>
              <a:t>Clique para editar o estilo</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PT" smtClean="0"/>
              <a:t>Clique para editar os estilos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PT" smtClean="0"/>
              <a:t>Clique para editar os estilos</a:t>
            </a:r>
          </a:p>
        </p:txBody>
      </p:sp>
      <p:sp>
        <p:nvSpPr>
          <p:cNvPr id="5" name="Date Placeholder 4"/>
          <p:cNvSpPr>
            <a:spLocks noGrp="1"/>
          </p:cNvSpPr>
          <p:nvPr>
            <p:ph type="dt" sz="half" idx="10"/>
          </p:nvPr>
        </p:nvSpPr>
        <p:spPr/>
        <p:txBody>
          <a:bodyPr/>
          <a:lstStyle/>
          <a:p>
            <a:fld id="{B61BEF0D-F0BB-DE4B-95CE-6DB70DBA9567}" type="datetimeFigureOut">
              <a:rPr lang="en-US" dirty="0"/>
              <a:pPr/>
              <a:t>4/8/2018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pt-PT" smtClean="0"/>
              <a:t>Clique para editar o estilo</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PT" smtClean="0"/>
              <a:t>Clique para editar os estilos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PT" smtClean="0"/>
              <a:t>Clique para editar os estilos</a:t>
            </a:r>
          </a:p>
        </p:txBody>
      </p:sp>
      <p:sp>
        <p:nvSpPr>
          <p:cNvPr id="5" name="Date Placeholder 4"/>
          <p:cNvSpPr>
            <a:spLocks noGrp="1"/>
          </p:cNvSpPr>
          <p:nvPr>
            <p:ph type="dt" sz="half" idx="10"/>
          </p:nvPr>
        </p:nvSpPr>
        <p:spPr/>
        <p:txBody>
          <a:bodyPr/>
          <a:lstStyle/>
          <a:p>
            <a:fld id="{B61BEF0D-F0BB-DE4B-95CE-6DB70DBA9567}" type="datetimeFigureOut">
              <a:rPr lang="en-US" dirty="0"/>
              <a:pPr/>
              <a:t>4/8/2018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dirty="0"/>
          </a:p>
        </p:txBody>
      </p:sp>
      <p:sp>
        <p:nvSpPr>
          <p:cNvPr id="3" name="Vertical Text Placeholder 2"/>
          <p:cNvSpPr>
            <a:spLocks noGrp="1"/>
          </p:cNvSpPr>
          <p:nvPr>
            <p:ph type="body" orient="vert" idx="1"/>
          </p:nvPr>
        </p:nvSpPr>
        <p:spPr/>
        <p:txBody>
          <a:bodyPr vert="eaVert" ancho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pt-PT" smtClean="0"/>
              <a:t>Clique para editar o estilo</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pt-PT" smtClean="0"/>
              <a:t>Clique para editar o estilo</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pt-PT" smtClean="0"/>
              <a:t>Clique para editar o estilo</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Date Placeholder 3"/>
          <p:cNvSpPr>
            <a:spLocks noGrp="1"/>
          </p:cNvSpPr>
          <p:nvPr>
            <p:ph type="dt" sz="half" idx="10"/>
          </p:nvPr>
        </p:nvSpPr>
        <p:spPr/>
        <p:txBody>
          <a:bodyPr/>
          <a:lstStyle/>
          <a:p>
            <a:fld id="{B61BEF0D-F0BB-DE4B-95CE-6DB70DBA9567}" type="datetimeFigureOut">
              <a:rPr lang="en-US" dirty="0"/>
              <a:pPr/>
              <a:t>4/8/2018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t-PT" smtClean="0"/>
              <a:t>Clique para editar o estilo</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PT" smtClean="0"/>
              <a:t>Clique para editar o estilo</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pt-PT" smtClean="0"/>
              <a:t>Clique para editar o estilo</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Date Placeholder 4"/>
          <p:cNvSpPr>
            <a:spLocks noGrp="1"/>
          </p:cNvSpPr>
          <p:nvPr>
            <p:ph type="dt" sz="half" idx="10"/>
          </p:nvPr>
        </p:nvSpPr>
        <p:spPr/>
        <p:txBody>
          <a:bodyPr/>
          <a:lstStyle/>
          <a:p>
            <a:fld id="{B61BEF0D-F0BB-DE4B-95CE-6DB70DBA9567}" type="datetimeFigureOut">
              <a:rPr lang="en-US" dirty="0"/>
              <a:pPr/>
              <a:t>4/8/2018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pt-PT" smtClean="0"/>
              <a:t>Clique para editar o estilo</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PT" smtClean="0"/>
              <a:t>Clique no ícone para adicionar uma imagem</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Date Placeholder 4"/>
          <p:cNvSpPr>
            <a:spLocks noGrp="1"/>
          </p:cNvSpPr>
          <p:nvPr>
            <p:ph type="dt" sz="half" idx="10"/>
          </p:nvPr>
        </p:nvSpPr>
        <p:spPr/>
        <p:txBody>
          <a:bodyPr/>
          <a:lstStyle/>
          <a:p>
            <a:fld id="{B61BEF0D-F0BB-DE4B-95CE-6DB70DBA9567}" type="datetimeFigureOut">
              <a:rPr lang="en-US" dirty="0"/>
              <a:pPr/>
              <a:t>4/8/2018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pt-PT" smtClean="0"/>
              <a:t>Clique para editar o estilo</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4/8/2018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1.bin"/><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338454" y="2814816"/>
            <a:ext cx="8915399" cy="2262781"/>
          </a:xfrm>
        </p:spPr>
        <p:txBody>
          <a:bodyPr/>
          <a:lstStyle/>
          <a:p>
            <a:r>
              <a:rPr lang="pt-PT" dirty="0" smtClean="0"/>
              <a:t>POPULATION  MODELS</a:t>
            </a:r>
            <a:endParaRPr lang="pt-PT" dirty="0"/>
          </a:p>
        </p:txBody>
      </p:sp>
      <p:pic>
        <p:nvPicPr>
          <p:cNvPr id="5" name="Imagem 4"/>
          <p:cNvPicPr>
            <a:picLocks noChangeAspect="1"/>
          </p:cNvPicPr>
          <p:nvPr/>
        </p:nvPicPr>
        <p:blipFill>
          <a:blip r:embed="rId2"/>
          <a:stretch>
            <a:fillRect/>
          </a:stretch>
        </p:blipFill>
        <p:spPr>
          <a:xfrm>
            <a:off x="8669102" y="219900"/>
            <a:ext cx="3225064" cy="1207113"/>
          </a:xfrm>
          <a:prstGeom prst="rect">
            <a:avLst/>
          </a:prstGeom>
        </p:spPr>
      </p:pic>
    </p:spTree>
    <p:extLst>
      <p:ext uri="{BB962C8B-B14F-4D97-AF65-F5344CB8AC3E}">
        <p14:creationId xmlns:p14="http://schemas.microsoft.com/office/powerpoint/2010/main" val="30410685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ção de Conteúdo 3"/>
          <p:cNvPicPr>
            <a:picLocks noGrp="1" noChangeAspect="1"/>
          </p:cNvPicPr>
          <p:nvPr>
            <p:ph idx="1"/>
          </p:nvPr>
        </p:nvPicPr>
        <p:blipFill rotWithShape="1">
          <a:blip r:embed="rId2"/>
          <a:srcRect l="73373" t="42044" r="6571" b="12602"/>
          <a:stretch/>
        </p:blipFill>
        <p:spPr>
          <a:xfrm>
            <a:off x="9305652" y="2207172"/>
            <a:ext cx="2268984" cy="2951482"/>
          </a:xfrm>
          <a:prstGeom prst="rect">
            <a:avLst/>
          </a:prstGeom>
          <a:noFill/>
        </p:spPr>
      </p:pic>
      <p:sp>
        <p:nvSpPr>
          <p:cNvPr id="6" name="CaixaDeTexto 5"/>
          <p:cNvSpPr txBox="1"/>
          <p:nvPr/>
        </p:nvSpPr>
        <p:spPr>
          <a:xfrm>
            <a:off x="1744717" y="2207172"/>
            <a:ext cx="7300856" cy="3724096"/>
          </a:xfrm>
          <a:prstGeom prst="rect">
            <a:avLst/>
          </a:prstGeom>
          <a:noFill/>
        </p:spPr>
        <p:txBody>
          <a:bodyPr wrap="square" rtlCol="0">
            <a:spAutoFit/>
          </a:bodyPr>
          <a:lstStyle/>
          <a:p>
            <a:pPr algn="just">
              <a:lnSpc>
                <a:spcPct val="150000"/>
              </a:lnSpc>
            </a:pPr>
            <a:r>
              <a:rPr lang="en-US" sz="1600" dirty="0" smtClean="0"/>
              <a:t>“The mathematics of uncontrolled growth are frightening. A single cell of the bacterium E. coli would, under ideal circumstances, divide every twenty minutes. That is not particularly disturbing until you think about it, but the fact is that bacteria multiply geometrically: one becomes two, two become four, four become eight, and so on. In this way it can be shown that in a single day, one cell of E. coli could produce a super-colony equal in size and weight to the entire planet Earth.“</a:t>
            </a:r>
          </a:p>
          <a:p>
            <a:endParaRPr lang="pt-PT" sz="1600" dirty="0" smtClean="0"/>
          </a:p>
          <a:p>
            <a:pPr algn="r"/>
            <a:r>
              <a:rPr lang="en-US" sz="1600" dirty="0" smtClean="0"/>
              <a:t>M. Crichton , 1969, The Andromeda Strain</a:t>
            </a:r>
            <a:endParaRPr lang="pt-PT" sz="1600" dirty="0" smtClean="0"/>
          </a:p>
          <a:p>
            <a:endParaRPr lang="pt-PT" dirty="0" smtClean="0"/>
          </a:p>
          <a:p>
            <a:endParaRPr lang="pt-PT" dirty="0"/>
          </a:p>
        </p:txBody>
      </p:sp>
      <p:sp>
        <p:nvSpPr>
          <p:cNvPr id="10" name="Título 1"/>
          <p:cNvSpPr>
            <a:spLocks noGrp="1"/>
          </p:cNvSpPr>
          <p:nvPr>
            <p:ph type="title"/>
          </p:nvPr>
        </p:nvSpPr>
        <p:spPr>
          <a:xfrm>
            <a:off x="2368808" y="606184"/>
            <a:ext cx="8911687" cy="1280890"/>
          </a:xfrm>
        </p:spPr>
        <p:txBody>
          <a:bodyPr>
            <a:normAutofit/>
          </a:bodyPr>
          <a:lstStyle/>
          <a:p>
            <a:r>
              <a:rPr lang="pt-PT" sz="3200" b="1" dirty="0" smtClean="0"/>
              <a:t>POPULATION MODELS</a:t>
            </a:r>
            <a:endParaRPr lang="pt-PT" sz="3200" dirty="0"/>
          </a:p>
        </p:txBody>
      </p:sp>
      <p:pic>
        <p:nvPicPr>
          <p:cNvPr id="11" name="Imagem 10"/>
          <p:cNvPicPr>
            <a:picLocks noChangeAspect="1"/>
          </p:cNvPicPr>
          <p:nvPr/>
        </p:nvPicPr>
        <p:blipFill>
          <a:blip r:embed="rId3"/>
          <a:stretch>
            <a:fillRect/>
          </a:stretch>
        </p:blipFill>
        <p:spPr>
          <a:xfrm>
            <a:off x="8669102" y="219900"/>
            <a:ext cx="3225064" cy="1207113"/>
          </a:xfrm>
          <a:prstGeom prst="rect">
            <a:avLst/>
          </a:prstGeom>
        </p:spPr>
      </p:pic>
    </p:spTree>
    <p:extLst>
      <p:ext uri="{BB962C8B-B14F-4D97-AF65-F5344CB8AC3E}">
        <p14:creationId xmlns:p14="http://schemas.microsoft.com/office/powerpoint/2010/main" val="11174590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1013012"/>
            <a:ext cx="8911687" cy="661242"/>
          </a:xfrm>
        </p:spPr>
        <p:txBody>
          <a:bodyPr>
            <a:normAutofit fontScale="90000"/>
          </a:bodyPr>
          <a:lstStyle/>
          <a:p>
            <a:r>
              <a:rPr lang="pt-PT" b="1" dirty="0" smtClean="0"/>
              <a:t/>
            </a:r>
            <a:br>
              <a:rPr lang="pt-PT" b="1" dirty="0" smtClean="0"/>
            </a:br>
            <a:r>
              <a:rPr lang="pt-PT" b="1" dirty="0" smtClean="0"/>
              <a:t/>
            </a:r>
            <a:br>
              <a:rPr lang="pt-PT" b="1" dirty="0" smtClean="0"/>
            </a:br>
            <a:r>
              <a:rPr lang="pt-PT" sz="2800" b="1" dirty="0" err="1" smtClean="0"/>
              <a:t>What</a:t>
            </a:r>
            <a:r>
              <a:rPr lang="pt-PT" sz="2800" b="1" dirty="0" smtClean="0"/>
              <a:t> are </a:t>
            </a:r>
            <a:r>
              <a:rPr lang="pt-PT" sz="2800" b="1" dirty="0" err="1" smtClean="0"/>
              <a:t>they</a:t>
            </a:r>
            <a:r>
              <a:rPr lang="pt-PT" sz="2800" b="1" dirty="0" smtClean="0"/>
              <a:t>? </a:t>
            </a:r>
            <a:r>
              <a:rPr lang="pt-PT" sz="2800" b="1" dirty="0" err="1" smtClean="0"/>
              <a:t>What</a:t>
            </a:r>
            <a:r>
              <a:rPr lang="pt-PT" sz="2800" b="1" dirty="0" smtClean="0"/>
              <a:t> are </a:t>
            </a:r>
            <a:r>
              <a:rPr lang="pt-PT" sz="2800" b="1" dirty="0" err="1" smtClean="0"/>
              <a:t>they</a:t>
            </a:r>
            <a:r>
              <a:rPr lang="pt-PT" sz="2800" b="1" dirty="0" smtClean="0"/>
              <a:t> </a:t>
            </a:r>
            <a:r>
              <a:rPr lang="pt-PT" sz="2800" b="1" dirty="0" err="1" smtClean="0"/>
              <a:t>used</a:t>
            </a:r>
            <a:r>
              <a:rPr lang="pt-PT" sz="2800" b="1" dirty="0" smtClean="0"/>
              <a:t> for?</a:t>
            </a:r>
            <a:endParaRPr lang="pt-PT" sz="2800" b="1" dirty="0"/>
          </a:p>
        </p:txBody>
      </p:sp>
      <p:sp>
        <p:nvSpPr>
          <p:cNvPr id="3" name="Marcador de Posição de Conteúdo 2"/>
          <p:cNvSpPr>
            <a:spLocks noGrp="1"/>
          </p:cNvSpPr>
          <p:nvPr>
            <p:ph idx="1"/>
          </p:nvPr>
        </p:nvSpPr>
        <p:spPr>
          <a:xfrm>
            <a:off x="2592925" y="3594973"/>
            <a:ext cx="8915400" cy="2528848"/>
          </a:xfrm>
        </p:spPr>
        <p:txBody>
          <a:bodyPr/>
          <a:lstStyle/>
          <a:p>
            <a:pPr algn="just">
              <a:lnSpc>
                <a:spcPct val="150000"/>
              </a:lnSpc>
            </a:pPr>
            <a:r>
              <a:rPr lang="pt-PT" sz="2400" b="1" dirty="0" err="1" smtClean="0"/>
              <a:t>They</a:t>
            </a:r>
            <a:r>
              <a:rPr lang="pt-PT" sz="2400" b="1" dirty="0" smtClean="0"/>
              <a:t> are </a:t>
            </a:r>
            <a:r>
              <a:rPr lang="pt-PT" sz="2400" b="1" dirty="0" err="1" smtClean="0"/>
              <a:t>mathematical</a:t>
            </a:r>
            <a:r>
              <a:rPr lang="pt-PT" sz="2400" b="1" dirty="0" smtClean="0"/>
              <a:t> </a:t>
            </a:r>
            <a:r>
              <a:rPr lang="pt-PT" sz="2400" b="1" dirty="0" err="1" smtClean="0"/>
              <a:t>models</a:t>
            </a:r>
            <a:r>
              <a:rPr lang="pt-PT" sz="2400" b="1" dirty="0" smtClean="0"/>
              <a:t> </a:t>
            </a:r>
            <a:r>
              <a:rPr lang="pt-PT" sz="2400" b="1" dirty="0" err="1" smtClean="0"/>
              <a:t>that</a:t>
            </a:r>
            <a:r>
              <a:rPr lang="pt-PT" sz="2400" b="1" dirty="0" smtClean="0"/>
              <a:t> show </a:t>
            </a:r>
            <a:r>
              <a:rPr lang="pt-PT" sz="2400" b="1" dirty="0" err="1" smtClean="0"/>
              <a:t>the</a:t>
            </a:r>
            <a:r>
              <a:rPr lang="pt-PT" sz="2400" b="1" dirty="0" smtClean="0"/>
              <a:t> </a:t>
            </a:r>
            <a:r>
              <a:rPr lang="pt-PT" sz="2400" b="1" dirty="0" err="1" smtClean="0"/>
              <a:t>growth</a:t>
            </a:r>
            <a:r>
              <a:rPr lang="pt-PT" sz="2400" b="1" dirty="0" smtClean="0"/>
              <a:t> (positive </a:t>
            </a:r>
            <a:r>
              <a:rPr lang="pt-PT" sz="2400" b="1" dirty="0" err="1" smtClean="0"/>
              <a:t>or</a:t>
            </a:r>
            <a:r>
              <a:rPr lang="pt-PT" sz="2400" b="1" dirty="0" smtClean="0"/>
              <a:t> negative) </a:t>
            </a:r>
            <a:r>
              <a:rPr lang="pt-PT" sz="2400" b="1" dirty="0" err="1" smtClean="0"/>
              <a:t>of</a:t>
            </a:r>
            <a:r>
              <a:rPr lang="pt-PT" sz="2400" b="1" dirty="0" smtClean="0"/>
              <a:t> a </a:t>
            </a:r>
            <a:r>
              <a:rPr lang="pt-PT" sz="2400" b="1" dirty="0" err="1" smtClean="0"/>
              <a:t>given</a:t>
            </a:r>
            <a:r>
              <a:rPr lang="pt-PT" sz="2400" b="1" dirty="0" smtClean="0"/>
              <a:t> </a:t>
            </a:r>
            <a:r>
              <a:rPr lang="pt-PT" sz="2400" b="1" dirty="0" err="1" smtClean="0"/>
              <a:t>population</a:t>
            </a:r>
            <a:r>
              <a:rPr lang="pt-PT" sz="2400" b="1" dirty="0" smtClean="0"/>
              <a:t>. </a:t>
            </a:r>
          </a:p>
          <a:p>
            <a:pPr algn="just">
              <a:lnSpc>
                <a:spcPct val="150000"/>
              </a:lnSpc>
            </a:pPr>
            <a:r>
              <a:rPr lang="pt-PT" sz="2400" b="1" dirty="0" err="1" smtClean="0"/>
              <a:t>They</a:t>
            </a:r>
            <a:r>
              <a:rPr lang="pt-PT" sz="2400" b="1" dirty="0" smtClean="0"/>
              <a:t> are </a:t>
            </a:r>
            <a:r>
              <a:rPr lang="pt-PT" sz="2400" b="1" dirty="0" err="1" smtClean="0"/>
              <a:t>used</a:t>
            </a:r>
            <a:r>
              <a:rPr lang="pt-PT" sz="2400" b="1" dirty="0" smtClean="0"/>
              <a:t> for </a:t>
            </a:r>
            <a:r>
              <a:rPr lang="pt-PT" sz="2400" b="1" dirty="0" err="1" smtClean="0"/>
              <a:t>predicting</a:t>
            </a:r>
            <a:r>
              <a:rPr lang="pt-PT" sz="2400" b="1" dirty="0" smtClean="0"/>
              <a:t> future </a:t>
            </a:r>
            <a:r>
              <a:rPr lang="pt-PT" sz="2400" b="1" dirty="0" err="1" smtClean="0"/>
              <a:t>population</a:t>
            </a:r>
            <a:r>
              <a:rPr lang="pt-PT" sz="2400" b="1" dirty="0" smtClean="0"/>
              <a:t> </a:t>
            </a:r>
            <a:r>
              <a:rPr lang="pt-PT" sz="2400" b="1" dirty="0" err="1" smtClean="0"/>
              <a:t>dynamics</a:t>
            </a:r>
            <a:r>
              <a:rPr lang="pt-PT" sz="2400" b="1" dirty="0" smtClean="0"/>
              <a:t>.</a:t>
            </a:r>
            <a:endParaRPr lang="pt-PT" sz="2400" b="1" dirty="0"/>
          </a:p>
          <a:p>
            <a:endParaRPr lang="pt-PT" dirty="0"/>
          </a:p>
        </p:txBody>
      </p:sp>
      <p:pic>
        <p:nvPicPr>
          <p:cNvPr id="5" name="Imagem 4"/>
          <p:cNvPicPr>
            <a:picLocks noChangeAspect="1"/>
          </p:cNvPicPr>
          <p:nvPr/>
        </p:nvPicPr>
        <p:blipFill>
          <a:blip r:embed="rId2"/>
          <a:stretch>
            <a:fillRect/>
          </a:stretch>
        </p:blipFill>
        <p:spPr>
          <a:xfrm>
            <a:off x="8669102" y="219900"/>
            <a:ext cx="3225064" cy="1207113"/>
          </a:xfrm>
          <a:prstGeom prst="rect">
            <a:avLst/>
          </a:prstGeom>
        </p:spPr>
      </p:pic>
      <p:sp>
        <p:nvSpPr>
          <p:cNvPr id="9" name="Título 1"/>
          <p:cNvSpPr txBox="1">
            <a:spLocks/>
          </p:cNvSpPr>
          <p:nvPr/>
        </p:nvSpPr>
        <p:spPr>
          <a:xfrm>
            <a:off x="2368808" y="606184"/>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PT" sz="3200" b="1" smtClean="0"/>
              <a:t>POPULATION MODELS</a:t>
            </a:r>
            <a:endParaRPr lang="pt-PT" sz="3200" dirty="0"/>
          </a:p>
        </p:txBody>
      </p:sp>
    </p:spTree>
    <p:extLst>
      <p:ext uri="{BB962C8B-B14F-4D97-AF65-F5344CB8AC3E}">
        <p14:creationId xmlns:p14="http://schemas.microsoft.com/office/powerpoint/2010/main" val="5281469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2570420" y="2532846"/>
            <a:ext cx="9323746" cy="3777622"/>
          </a:xfrm>
        </p:spPr>
        <p:txBody>
          <a:bodyPr>
            <a:normAutofit/>
          </a:bodyPr>
          <a:lstStyle/>
          <a:p>
            <a:r>
              <a:rPr lang="pt-PT" sz="2400" u="sng" dirty="0" err="1" smtClean="0"/>
              <a:t>Discrete</a:t>
            </a:r>
            <a:r>
              <a:rPr lang="pt-PT" sz="2400" u="sng" dirty="0" smtClean="0"/>
              <a:t> </a:t>
            </a:r>
            <a:r>
              <a:rPr lang="pt-PT" sz="2400" u="sng" dirty="0" err="1" smtClean="0"/>
              <a:t>population</a:t>
            </a:r>
            <a:r>
              <a:rPr lang="pt-PT" sz="2400" u="sng" dirty="0" smtClean="0"/>
              <a:t> </a:t>
            </a:r>
            <a:r>
              <a:rPr lang="pt-PT" sz="2400" u="sng" dirty="0" err="1" smtClean="0"/>
              <a:t>growth</a:t>
            </a:r>
            <a:r>
              <a:rPr lang="pt-PT" sz="2400" dirty="0" smtClean="0"/>
              <a:t>: </a:t>
            </a:r>
            <a:endParaRPr lang="pt-PT" sz="2400" dirty="0"/>
          </a:p>
          <a:p>
            <a:pPr marL="0" indent="0" algn="just">
              <a:buNone/>
            </a:pPr>
            <a:r>
              <a:rPr lang="pt-PT" sz="2400" dirty="0"/>
              <a:t>	- </a:t>
            </a:r>
            <a:r>
              <a:rPr lang="pt-PT" sz="2400" dirty="0" err="1" smtClean="0"/>
              <a:t>changes</a:t>
            </a:r>
            <a:r>
              <a:rPr lang="pt-PT" sz="2400" dirty="0" smtClean="0"/>
              <a:t> </a:t>
            </a:r>
            <a:r>
              <a:rPr lang="pt-PT" sz="2400" dirty="0" err="1" smtClean="0"/>
              <a:t>happen</a:t>
            </a:r>
            <a:r>
              <a:rPr lang="pt-PT" sz="2400" dirty="0" smtClean="0"/>
              <a:t> </a:t>
            </a:r>
            <a:r>
              <a:rPr lang="pt-PT" sz="2400" dirty="0" err="1" smtClean="0"/>
              <a:t>from</a:t>
            </a:r>
            <a:r>
              <a:rPr lang="pt-PT" sz="2400" dirty="0" smtClean="0"/>
              <a:t> time to time;</a:t>
            </a:r>
            <a:endParaRPr lang="pt-PT" sz="2400" dirty="0"/>
          </a:p>
          <a:p>
            <a:pPr marL="0" indent="0" algn="just">
              <a:lnSpc>
                <a:spcPct val="150000"/>
              </a:lnSpc>
              <a:spcBef>
                <a:spcPts val="0"/>
              </a:spcBef>
              <a:buNone/>
            </a:pPr>
            <a:r>
              <a:rPr lang="pt-PT" sz="2400" dirty="0"/>
              <a:t>	- </a:t>
            </a:r>
            <a:r>
              <a:rPr lang="pt-PT" sz="2400" dirty="0" err="1" smtClean="0"/>
              <a:t>when</a:t>
            </a:r>
            <a:r>
              <a:rPr lang="pt-PT" sz="2400" dirty="0" smtClean="0"/>
              <a:t> a </a:t>
            </a:r>
            <a:r>
              <a:rPr lang="pt-PT" sz="2400" dirty="0" err="1" smtClean="0"/>
              <a:t>change</a:t>
            </a:r>
            <a:r>
              <a:rPr lang="pt-PT" sz="2400" dirty="0" smtClean="0"/>
              <a:t> </a:t>
            </a:r>
            <a:r>
              <a:rPr lang="pt-PT" sz="2400" dirty="0" err="1" smtClean="0"/>
              <a:t>or</a:t>
            </a:r>
            <a:r>
              <a:rPr lang="pt-PT" sz="2400" dirty="0" smtClean="0"/>
              <a:t> </a:t>
            </a:r>
            <a:r>
              <a:rPr lang="pt-PT" sz="2400" dirty="0" err="1" smtClean="0"/>
              <a:t>modification</a:t>
            </a:r>
            <a:r>
              <a:rPr lang="pt-PT" sz="2400" dirty="0" smtClean="0"/>
              <a:t> </a:t>
            </a:r>
            <a:r>
              <a:rPr lang="pt-PT" sz="2400" dirty="0" err="1" smtClean="0"/>
              <a:t>occurs</a:t>
            </a:r>
            <a:r>
              <a:rPr lang="pt-PT" sz="2400" dirty="0" smtClean="0"/>
              <a:t>, </a:t>
            </a:r>
            <a:r>
              <a:rPr lang="pt-PT" sz="2400" dirty="0" err="1" smtClean="0"/>
              <a:t>it</a:t>
            </a:r>
            <a:r>
              <a:rPr lang="pt-PT" sz="2400" dirty="0" smtClean="0"/>
              <a:t> </a:t>
            </a:r>
            <a:r>
              <a:rPr lang="pt-PT" sz="2400" dirty="0" err="1" smtClean="0"/>
              <a:t>is</a:t>
            </a:r>
            <a:r>
              <a:rPr lang="pt-PT" sz="2400" dirty="0" smtClean="0"/>
              <a:t> </a:t>
            </a:r>
            <a:r>
              <a:rPr lang="pt-PT" sz="2400" dirty="0" err="1" smtClean="0"/>
              <a:t>said</a:t>
            </a:r>
            <a:r>
              <a:rPr lang="pt-PT" sz="2400" dirty="0" smtClean="0"/>
              <a:t> </a:t>
            </a:r>
            <a:r>
              <a:rPr lang="pt-PT" sz="2400" dirty="0" err="1" smtClean="0"/>
              <a:t>that</a:t>
            </a:r>
            <a:r>
              <a:rPr lang="pt-PT" sz="2400" dirty="0" smtClean="0"/>
              <a:t> a 	</a:t>
            </a:r>
            <a:r>
              <a:rPr lang="pt-PT" sz="2400" dirty="0" err="1" smtClean="0"/>
              <a:t>transition</a:t>
            </a:r>
            <a:r>
              <a:rPr lang="pt-PT" sz="2400" dirty="0" smtClean="0"/>
              <a:t> </a:t>
            </a:r>
            <a:r>
              <a:rPr lang="pt-PT" sz="2400" dirty="0" err="1" smtClean="0"/>
              <a:t>has</a:t>
            </a:r>
            <a:r>
              <a:rPr lang="pt-PT" sz="2400" dirty="0" smtClean="0"/>
              <a:t> </a:t>
            </a:r>
            <a:r>
              <a:rPr lang="pt-PT" sz="2400" dirty="0" err="1" smtClean="0"/>
              <a:t>taken</a:t>
            </a:r>
            <a:r>
              <a:rPr lang="pt-PT" sz="2400" dirty="0" smtClean="0"/>
              <a:t> </a:t>
            </a:r>
            <a:r>
              <a:rPr lang="pt-PT" sz="2400" dirty="0" err="1" smtClean="0"/>
              <a:t>place</a:t>
            </a:r>
            <a:r>
              <a:rPr lang="pt-PT" sz="2400" dirty="0" smtClean="0"/>
              <a:t>	</a:t>
            </a:r>
          </a:p>
          <a:p>
            <a:pPr marL="0" indent="0" algn="just">
              <a:lnSpc>
                <a:spcPct val="150000"/>
              </a:lnSpc>
              <a:spcBef>
                <a:spcPts val="0"/>
              </a:spcBef>
              <a:buNone/>
            </a:pPr>
            <a:endParaRPr lang="pt-PT" sz="2400" dirty="0"/>
          </a:p>
          <a:p>
            <a:r>
              <a:rPr lang="pt-PT" sz="2400" u="sng" dirty="0" err="1" smtClean="0"/>
              <a:t>Continuous</a:t>
            </a:r>
            <a:r>
              <a:rPr lang="pt-PT" sz="2400" u="sng" dirty="0" smtClean="0"/>
              <a:t> </a:t>
            </a:r>
            <a:r>
              <a:rPr lang="pt-PT" sz="2400" u="sng" dirty="0" err="1" smtClean="0"/>
              <a:t>population</a:t>
            </a:r>
            <a:r>
              <a:rPr lang="pt-PT" sz="2400" u="sng" dirty="0" smtClean="0"/>
              <a:t> </a:t>
            </a:r>
            <a:r>
              <a:rPr lang="pt-PT" sz="2400" u="sng" dirty="0" err="1" smtClean="0"/>
              <a:t>growth</a:t>
            </a:r>
            <a:r>
              <a:rPr lang="pt-PT" sz="2400" dirty="0" smtClean="0"/>
              <a:t>: </a:t>
            </a:r>
          </a:p>
          <a:p>
            <a:pPr marL="0" indent="0">
              <a:buNone/>
            </a:pPr>
            <a:r>
              <a:rPr lang="pt-PT" sz="2400" dirty="0"/>
              <a:t>	- </a:t>
            </a:r>
            <a:r>
              <a:rPr lang="pt-PT" sz="2400" dirty="0" err="1" smtClean="0"/>
              <a:t>changes</a:t>
            </a:r>
            <a:r>
              <a:rPr lang="pt-PT" sz="2400" dirty="0" smtClean="0"/>
              <a:t> </a:t>
            </a:r>
            <a:r>
              <a:rPr lang="pt-PT" sz="2400" dirty="0" err="1" smtClean="0"/>
              <a:t>occur</a:t>
            </a:r>
            <a:r>
              <a:rPr lang="pt-PT" sz="2400" dirty="0" smtClean="0"/>
              <a:t> </a:t>
            </a:r>
            <a:r>
              <a:rPr lang="pt-PT" sz="2400" dirty="0" err="1" smtClean="0"/>
              <a:t>at</a:t>
            </a:r>
            <a:r>
              <a:rPr lang="pt-PT" sz="2400" dirty="0" smtClean="0"/>
              <a:t> </a:t>
            </a:r>
            <a:r>
              <a:rPr lang="pt-PT" sz="2400" dirty="0" err="1" smtClean="0"/>
              <a:t>all</a:t>
            </a:r>
            <a:r>
              <a:rPr lang="pt-PT" sz="2400" dirty="0" smtClean="0"/>
              <a:t> times.</a:t>
            </a:r>
            <a:endParaRPr lang="pt-PT" sz="2400" dirty="0"/>
          </a:p>
        </p:txBody>
      </p:sp>
      <p:pic>
        <p:nvPicPr>
          <p:cNvPr id="5" name="Imagem 4"/>
          <p:cNvPicPr>
            <a:picLocks noChangeAspect="1"/>
          </p:cNvPicPr>
          <p:nvPr/>
        </p:nvPicPr>
        <p:blipFill>
          <a:blip r:embed="rId2"/>
          <a:stretch>
            <a:fillRect/>
          </a:stretch>
        </p:blipFill>
        <p:spPr>
          <a:xfrm>
            <a:off x="8669102" y="219900"/>
            <a:ext cx="3225064" cy="1207113"/>
          </a:xfrm>
          <a:prstGeom prst="rect">
            <a:avLst/>
          </a:prstGeom>
        </p:spPr>
      </p:pic>
      <p:sp>
        <p:nvSpPr>
          <p:cNvPr id="6" name="Título 1"/>
          <p:cNvSpPr txBox="1">
            <a:spLocks/>
          </p:cNvSpPr>
          <p:nvPr/>
        </p:nvSpPr>
        <p:spPr>
          <a:xfrm>
            <a:off x="2368808" y="606184"/>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PT" sz="3200" b="1" smtClean="0"/>
              <a:t>POPULATION MODELS</a:t>
            </a:r>
            <a:endParaRPr lang="pt-PT" sz="3200" dirty="0"/>
          </a:p>
        </p:txBody>
      </p:sp>
    </p:spTree>
    <p:extLst>
      <p:ext uri="{BB962C8B-B14F-4D97-AF65-F5344CB8AC3E}">
        <p14:creationId xmlns:p14="http://schemas.microsoft.com/office/powerpoint/2010/main" val="39337864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1007304600"/>
              </p:ext>
            </p:extLst>
          </p:nvPr>
        </p:nvGraphicFramePr>
        <p:xfrm>
          <a:off x="2157824" y="2228045"/>
          <a:ext cx="8588983" cy="41880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m 4"/>
          <p:cNvPicPr>
            <a:picLocks noChangeAspect="1"/>
          </p:cNvPicPr>
          <p:nvPr/>
        </p:nvPicPr>
        <p:blipFill>
          <a:blip r:embed="rId7"/>
          <a:stretch>
            <a:fillRect/>
          </a:stretch>
        </p:blipFill>
        <p:spPr>
          <a:xfrm>
            <a:off x="8669102" y="219900"/>
            <a:ext cx="3225064" cy="1207113"/>
          </a:xfrm>
          <a:prstGeom prst="rect">
            <a:avLst/>
          </a:prstGeom>
        </p:spPr>
      </p:pic>
      <p:sp>
        <p:nvSpPr>
          <p:cNvPr id="6" name="Título 1"/>
          <p:cNvSpPr txBox="1">
            <a:spLocks/>
          </p:cNvSpPr>
          <p:nvPr/>
        </p:nvSpPr>
        <p:spPr>
          <a:xfrm>
            <a:off x="2368808" y="606184"/>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PT" sz="3200" b="1" smtClean="0"/>
              <a:t>POPULATION MODELS</a:t>
            </a:r>
            <a:endParaRPr lang="pt-PT" sz="3200" dirty="0"/>
          </a:p>
        </p:txBody>
      </p:sp>
    </p:spTree>
    <p:extLst>
      <p:ext uri="{BB962C8B-B14F-4D97-AF65-F5344CB8AC3E}">
        <p14:creationId xmlns:p14="http://schemas.microsoft.com/office/powerpoint/2010/main" val="35636465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68808" y="606184"/>
            <a:ext cx="8911687" cy="1280890"/>
          </a:xfrm>
        </p:spPr>
        <p:txBody>
          <a:bodyPr>
            <a:normAutofit/>
          </a:bodyPr>
          <a:lstStyle/>
          <a:p>
            <a:r>
              <a:rPr lang="pt-PT" sz="3200" b="1" dirty="0" smtClean="0"/>
              <a:t>POPULATION MODELS</a:t>
            </a:r>
            <a:endParaRPr lang="pt-PT" sz="3200" dirty="0"/>
          </a:p>
        </p:txBody>
      </p:sp>
      <p:sp>
        <p:nvSpPr>
          <p:cNvPr id="3" name="Marcador de Posição de Conteúdo 2"/>
          <p:cNvSpPr>
            <a:spLocks noGrp="1"/>
          </p:cNvSpPr>
          <p:nvPr>
            <p:ph idx="1"/>
          </p:nvPr>
        </p:nvSpPr>
        <p:spPr>
          <a:xfrm>
            <a:off x="2383149" y="1463899"/>
            <a:ext cx="8915400" cy="3777622"/>
          </a:xfrm>
        </p:spPr>
        <p:txBody>
          <a:bodyPr/>
          <a:lstStyle/>
          <a:p>
            <a:r>
              <a:rPr lang="pt-PT" b="1" dirty="0" err="1" smtClean="0"/>
              <a:t>Logistic</a:t>
            </a:r>
            <a:r>
              <a:rPr lang="pt-PT" b="1" dirty="0" smtClean="0"/>
              <a:t> </a:t>
            </a:r>
            <a:r>
              <a:rPr lang="pt-PT" b="1" dirty="0" err="1" smtClean="0"/>
              <a:t>Growth</a:t>
            </a:r>
            <a:endParaRPr lang="pt-PT" b="1" dirty="0"/>
          </a:p>
        </p:txBody>
      </p:sp>
      <p:sp>
        <p:nvSpPr>
          <p:cNvPr id="7" name="Marcador de Posição de Conteúdo 33"/>
          <p:cNvSpPr txBox="1">
            <a:spLocks/>
          </p:cNvSpPr>
          <p:nvPr/>
        </p:nvSpPr>
        <p:spPr>
          <a:xfrm>
            <a:off x="2762591" y="3597588"/>
            <a:ext cx="3665506" cy="1156283"/>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lnSpc>
                <a:spcPts val="2160"/>
              </a:lnSpc>
              <a:buClr>
                <a:srgbClr val="4F81BD"/>
              </a:buClr>
              <a:buFont typeface="Wingdings 3" charset="2"/>
              <a:buNone/>
            </a:pPr>
            <a:r>
              <a:rPr lang="pt-PT" sz="1600" dirty="0" err="1" smtClean="0">
                <a:solidFill>
                  <a:prstClr val="black">
                    <a:lumMod val="75000"/>
                    <a:lumOff val="25000"/>
                  </a:prstClr>
                </a:solidFill>
              </a:rPr>
              <a:t>where</a:t>
            </a:r>
            <a:r>
              <a:rPr lang="pt-PT" sz="1600" dirty="0" smtClean="0">
                <a:solidFill>
                  <a:prstClr val="black">
                    <a:lumMod val="75000"/>
                    <a:lumOff val="25000"/>
                  </a:prstClr>
                </a:solidFill>
              </a:rPr>
              <a:t> </a:t>
            </a:r>
            <a:r>
              <a:rPr lang="pt-PT" sz="1600" b="1" i="1" dirty="0">
                <a:solidFill>
                  <a:prstClr val="black">
                    <a:lumMod val="75000"/>
                    <a:lumOff val="25000"/>
                  </a:prstClr>
                </a:solidFill>
              </a:rPr>
              <a:t>e</a:t>
            </a:r>
            <a:r>
              <a:rPr lang="pt-PT" sz="1600" dirty="0">
                <a:solidFill>
                  <a:prstClr val="black">
                    <a:lumMod val="75000"/>
                    <a:lumOff val="25000"/>
                  </a:prstClr>
                </a:solidFill>
              </a:rPr>
              <a:t> </a:t>
            </a:r>
            <a:r>
              <a:rPr lang="pt-PT" sz="1600" dirty="0" err="1" smtClean="0">
                <a:solidFill>
                  <a:prstClr val="black">
                    <a:lumMod val="75000"/>
                    <a:lumOff val="25000"/>
                  </a:prstClr>
                </a:solidFill>
              </a:rPr>
              <a:t>is</a:t>
            </a:r>
            <a:r>
              <a:rPr lang="pt-PT" sz="1600" dirty="0" smtClean="0">
                <a:solidFill>
                  <a:prstClr val="black">
                    <a:lumMod val="75000"/>
                    <a:lumOff val="25000"/>
                  </a:prstClr>
                </a:solidFill>
              </a:rPr>
              <a:t> </a:t>
            </a:r>
            <a:r>
              <a:rPr lang="pt-PT" sz="1600" dirty="0" err="1" smtClean="0">
                <a:solidFill>
                  <a:prstClr val="black">
                    <a:lumMod val="75000"/>
                    <a:lumOff val="25000"/>
                  </a:prstClr>
                </a:solidFill>
              </a:rPr>
              <a:t>the</a:t>
            </a:r>
            <a:r>
              <a:rPr lang="pt-PT" sz="1600" dirty="0" smtClean="0">
                <a:solidFill>
                  <a:prstClr val="black">
                    <a:lumMod val="75000"/>
                    <a:lumOff val="25000"/>
                  </a:prstClr>
                </a:solidFill>
              </a:rPr>
              <a:t> </a:t>
            </a:r>
            <a:r>
              <a:rPr lang="pt-PT" sz="1600" dirty="0" err="1" smtClean="0">
                <a:solidFill>
                  <a:prstClr val="black">
                    <a:lumMod val="75000"/>
                    <a:lumOff val="25000"/>
                  </a:prstClr>
                </a:solidFill>
              </a:rPr>
              <a:t>Euler’s</a:t>
            </a:r>
            <a:r>
              <a:rPr lang="pt-PT" sz="1600" dirty="0" smtClean="0">
                <a:solidFill>
                  <a:prstClr val="black">
                    <a:lumMod val="75000"/>
                    <a:lumOff val="25000"/>
                  </a:prstClr>
                </a:solidFill>
              </a:rPr>
              <a:t> </a:t>
            </a:r>
            <a:r>
              <a:rPr lang="pt-PT" sz="1600" dirty="0" err="1" smtClean="0">
                <a:solidFill>
                  <a:prstClr val="black">
                    <a:lumMod val="75000"/>
                    <a:lumOff val="25000"/>
                  </a:prstClr>
                </a:solidFill>
              </a:rPr>
              <a:t>number</a:t>
            </a:r>
            <a:r>
              <a:rPr lang="pt-PT" sz="1600" dirty="0" smtClean="0">
                <a:solidFill>
                  <a:prstClr val="black">
                    <a:lumMod val="75000"/>
                    <a:lumOff val="25000"/>
                  </a:prstClr>
                </a:solidFill>
              </a:rPr>
              <a:t> </a:t>
            </a:r>
            <a:r>
              <a:rPr lang="pt-PT" sz="1600" dirty="0" err="1" smtClean="0">
                <a:solidFill>
                  <a:prstClr val="black">
                    <a:lumMod val="75000"/>
                    <a:lumOff val="25000"/>
                  </a:prstClr>
                </a:solidFill>
              </a:rPr>
              <a:t>and</a:t>
            </a:r>
            <a:r>
              <a:rPr lang="pt-PT" sz="1600" dirty="0" smtClean="0">
                <a:solidFill>
                  <a:prstClr val="black">
                    <a:lumMod val="75000"/>
                    <a:lumOff val="25000"/>
                  </a:prstClr>
                </a:solidFill>
              </a:rPr>
              <a:t> </a:t>
            </a:r>
            <a:r>
              <a:rPr lang="pt-PT" sz="1600" b="1" i="1" dirty="0" smtClean="0">
                <a:solidFill>
                  <a:prstClr val="black">
                    <a:lumMod val="75000"/>
                    <a:lumOff val="25000"/>
                  </a:prstClr>
                </a:solidFill>
              </a:rPr>
              <a:t>c</a:t>
            </a:r>
            <a:r>
              <a:rPr lang="pt-PT" sz="1600" dirty="0" smtClean="0">
                <a:solidFill>
                  <a:prstClr val="black">
                    <a:lumMod val="75000"/>
                    <a:lumOff val="25000"/>
                  </a:prstClr>
                </a:solidFill>
              </a:rPr>
              <a:t> </a:t>
            </a:r>
            <a:r>
              <a:rPr lang="pt-PT" sz="1600" dirty="0" err="1" smtClean="0">
                <a:solidFill>
                  <a:prstClr val="black">
                    <a:lumMod val="75000"/>
                    <a:lumOff val="25000"/>
                  </a:prstClr>
                </a:solidFill>
              </a:rPr>
              <a:t>is</a:t>
            </a:r>
            <a:r>
              <a:rPr lang="pt-PT" sz="1600" dirty="0" smtClean="0">
                <a:solidFill>
                  <a:prstClr val="black">
                    <a:lumMod val="75000"/>
                    <a:lumOff val="25000"/>
                  </a:prstClr>
                </a:solidFill>
              </a:rPr>
              <a:t> </a:t>
            </a:r>
            <a:r>
              <a:rPr lang="pt-PT" sz="1600" dirty="0" err="1" smtClean="0">
                <a:solidFill>
                  <a:prstClr val="black">
                    <a:lumMod val="75000"/>
                    <a:lumOff val="25000"/>
                  </a:prstClr>
                </a:solidFill>
              </a:rPr>
              <a:t>the</a:t>
            </a:r>
            <a:r>
              <a:rPr lang="pt-PT" sz="1600" dirty="0" smtClean="0">
                <a:solidFill>
                  <a:prstClr val="black">
                    <a:lumMod val="75000"/>
                    <a:lumOff val="25000"/>
                  </a:prstClr>
                </a:solidFill>
              </a:rPr>
              <a:t>  </a:t>
            </a:r>
            <a:r>
              <a:rPr lang="pt-PT" sz="1600" b="1" dirty="0" err="1" smtClean="0">
                <a:solidFill>
                  <a:srgbClr val="C00000"/>
                </a:solidFill>
              </a:rPr>
              <a:t>carrying</a:t>
            </a:r>
            <a:r>
              <a:rPr lang="pt-PT" sz="1600" b="1" dirty="0" smtClean="0">
                <a:solidFill>
                  <a:srgbClr val="C00000"/>
                </a:solidFill>
              </a:rPr>
              <a:t> </a:t>
            </a:r>
            <a:r>
              <a:rPr lang="pt-PT" sz="1600" b="1" dirty="0" err="1" smtClean="0">
                <a:solidFill>
                  <a:srgbClr val="C00000"/>
                </a:solidFill>
              </a:rPr>
              <a:t>capacity</a:t>
            </a:r>
            <a:r>
              <a:rPr lang="pt-PT" sz="1600" dirty="0" smtClean="0">
                <a:solidFill>
                  <a:prstClr val="black">
                    <a:lumMod val="75000"/>
                    <a:lumOff val="25000"/>
                  </a:prstClr>
                </a:solidFill>
              </a:rPr>
              <a:t> </a:t>
            </a:r>
            <a:r>
              <a:rPr lang="pt-PT" sz="1600" dirty="0" err="1" smtClean="0">
                <a:solidFill>
                  <a:prstClr val="black">
                    <a:lumMod val="75000"/>
                    <a:lumOff val="25000"/>
                  </a:prstClr>
                </a:solidFill>
              </a:rPr>
              <a:t>of</a:t>
            </a:r>
            <a:r>
              <a:rPr lang="pt-PT" sz="1600" dirty="0" smtClean="0">
                <a:solidFill>
                  <a:prstClr val="black">
                    <a:lumMod val="75000"/>
                    <a:lumOff val="25000"/>
                  </a:prstClr>
                </a:solidFill>
              </a:rPr>
              <a:t> </a:t>
            </a:r>
            <a:r>
              <a:rPr lang="pt-PT" sz="1600" dirty="0" err="1" smtClean="0">
                <a:solidFill>
                  <a:prstClr val="black">
                    <a:lumMod val="75000"/>
                    <a:lumOff val="25000"/>
                  </a:prstClr>
                </a:solidFill>
              </a:rPr>
              <a:t>the</a:t>
            </a:r>
            <a:r>
              <a:rPr lang="pt-PT" sz="1600" dirty="0" smtClean="0">
                <a:solidFill>
                  <a:prstClr val="black">
                    <a:lumMod val="75000"/>
                    <a:lumOff val="25000"/>
                  </a:prstClr>
                </a:solidFill>
              </a:rPr>
              <a:t> </a:t>
            </a:r>
            <a:r>
              <a:rPr lang="pt-PT" sz="1600" dirty="0" err="1" smtClean="0">
                <a:solidFill>
                  <a:prstClr val="black">
                    <a:lumMod val="75000"/>
                    <a:lumOff val="25000"/>
                  </a:prstClr>
                </a:solidFill>
              </a:rPr>
              <a:t>environment</a:t>
            </a:r>
            <a:r>
              <a:rPr lang="pt-PT" sz="1600" dirty="0" smtClean="0">
                <a:solidFill>
                  <a:prstClr val="black">
                    <a:lumMod val="75000"/>
                    <a:lumOff val="25000"/>
                  </a:prstClr>
                </a:solidFill>
              </a:rPr>
              <a:t> </a:t>
            </a:r>
            <a:r>
              <a:rPr lang="pt-PT" sz="1600" dirty="0" err="1" smtClean="0">
                <a:solidFill>
                  <a:prstClr val="black">
                    <a:lumMod val="75000"/>
                    <a:lumOff val="25000"/>
                  </a:prstClr>
                </a:solidFill>
              </a:rPr>
              <a:t>or</a:t>
            </a:r>
            <a:r>
              <a:rPr lang="pt-PT" sz="1600" dirty="0" smtClean="0">
                <a:solidFill>
                  <a:prstClr val="black">
                    <a:lumMod val="75000"/>
                    <a:lumOff val="25000"/>
                  </a:prstClr>
                </a:solidFill>
              </a:rPr>
              <a:t> </a:t>
            </a:r>
            <a:r>
              <a:rPr lang="pt-PT" sz="1600" dirty="0" err="1" smtClean="0">
                <a:solidFill>
                  <a:prstClr val="black">
                    <a:lumMod val="75000"/>
                    <a:lumOff val="25000"/>
                  </a:prstClr>
                </a:solidFill>
              </a:rPr>
              <a:t>system</a:t>
            </a:r>
            <a:r>
              <a:rPr lang="pt-PT" sz="1600" dirty="0" smtClean="0">
                <a:solidFill>
                  <a:prstClr val="black">
                    <a:lumMod val="75000"/>
                    <a:lumOff val="25000"/>
                  </a:prstClr>
                </a:solidFill>
              </a:rPr>
              <a:t> </a:t>
            </a:r>
            <a:r>
              <a:rPr lang="pt-PT" sz="1600" dirty="0" err="1" smtClean="0">
                <a:solidFill>
                  <a:prstClr val="black">
                    <a:lumMod val="75000"/>
                    <a:lumOff val="25000"/>
                  </a:prstClr>
                </a:solidFill>
              </a:rPr>
              <a:t>being</a:t>
            </a:r>
            <a:r>
              <a:rPr lang="pt-PT" sz="1600" dirty="0" smtClean="0">
                <a:solidFill>
                  <a:prstClr val="black">
                    <a:lumMod val="75000"/>
                    <a:lumOff val="25000"/>
                  </a:prstClr>
                </a:solidFill>
              </a:rPr>
              <a:t> </a:t>
            </a:r>
            <a:r>
              <a:rPr lang="pt-PT" sz="1600" dirty="0" err="1" smtClean="0">
                <a:solidFill>
                  <a:prstClr val="black">
                    <a:lumMod val="75000"/>
                    <a:lumOff val="25000"/>
                  </a:prstClr>
                </a:solidFill>
              </a:rPr>
              <a:t>studied</a:t>
            </a:r>
            <a:r>
              <a:rPr lang="pt-PT" sz="1600" dirty="0" smtClean="0">
                <a:solidFill>
                  <a:prstClr val="black">
                    <a:lumMod val="75000"/>
                    <a:lumOff val="25000"/>
                  </a:prstClr>
                </a:solidFill>
              </a:rPr>
              <a:t>.</a:t>
            </a:r>
            <a:endParaRPr lang="pt-PT" sz="1600" dirty="0">
              <a:solidFill>
                <a:prstClr val="black">
                  <a:lumMod val="75000"/>
                  <a:lumOff val="25000"/>
                </a:prstClr>
              </a:solidFill>
            </a:endParaRPr>
          </a:p>
        </p:txBody>
      </p:sp>
      <p:cxnSp>
        <p:nvCxnSpPr>
          <p:cNvPr id="8" name="Conexão reta unidirecional 4"/>
          <p:cNvCxnSpPr/>
          <p:nvPr/>
        </p:nvCxnSpPr>
        <p:spPr>
          <a:xfrm flipV="1">
            <a:off x="7350877" y="2660322"/>
            <a:ext cx="9428" cy="3959257"/>
          </a:xfrm>
          <a:prstGeom prst="straightConnector1">
            <a:avLst/>
          </a:prstGeom>
          <a:noFill/>
          <a:ln w="12700" cap="rnd" cmpd="sng" algn="ctr">
            <a:solidFill>
              <a:srgbClr val="4F81BD"/>
            </a:solidFill>
            <a:prstDash val="solid"/>
            <a:headEnd type="none" w="med" len="med"/>
            <a:tailEnd type="arrow" w="med" len="med"/>
          </a:ln>
          <a:effectLst/>
        </p:spPr>
      </p:cxnSp>
      <p:cxnSp>
        <p:nvCxnSpPr>
          <p:cNvPr id="9" name="Conexão reta unidirecional 6"/>
          <p:cNvCxnSpPr/>
          <p:nvPr/>
        </p:nvCxnSpPr>
        <p:spPr>
          <a:xfrm flipV="1">
            <a:off x="6691001" y="6327348"/>
            <a:ext cx="4779389" cy="9427"/>
          </a:xfrm>
          <a:prstGeom prst="straightConnector1">
            <a:avLst/>
          </a:prstGeom>
          <a:noFill/>
          <a:ln w="12700" cap="rnd" cmpd="sng" algn="ctr">
            <a:solidFill>
              <a:srgbClr val="4F81BD"/>
            </a:solidFill>
            <a:prstDash val="solid"/>
            <a:headEnd type="none" w="med" len="med"/>
            <a:tailEnd type="arrow" w="med" len="med"/>
          </a:ln>
          <a:effectLst/>
        </p:spPr>
      </p:cxnSp>
      <p:sp>
        <p:nvSpPr>
          <p:cNvPr id="10" name="Forma livre 5"/>
          <p:cNvSpPr/>
          <p:nvPr/>
        </p:nvSpPr>
        <p:spPr>
          <a:xfrm>
            <a:off x="7404780" y="3471723"/>
            <a:ext cx="4068240" cy="2564296"/>
          </a:xfrm>
          <a:custGeom>
            <a:avLst/>
            <a:gdLst>
              <a:gd name="connsiteX0" fmla="*/ 0 w 4071068"/>
              <a:gd name="connsiteY0" fmla="*/ 2564296 h 2564296"/>
              <a:gd name="connsiteX1" fmla="*/ 178904 w 4071068"/>
              <a:gd name="connsiteY1" fmla="*/ 2544418 h 2564296"/>
              <a:gd name="connsiteX2" fmla="*/ 373711 w 4071068"/>
              <a:gd name="connsiteY2" fmla="*/ 2508637 h 2564296"/>
              <a:gd name="connsiteX3" fmla="*/ 675861 w 4071068"/>
              <a:gd name="connsiteY3" fmla="*/ 2413221 h 2564296"/>
              <a:gd name="connsiteX4" fmla="*/ 918376 w 4071068"/>
              <a:gd name="connsiteY4" fmla="*/ 2242268 h 2564296"/>
              <a:gd name="connsiteX5" fmla="*/ 1129085 w 4071068"/>
              <a:gd name="connsiteY5" fmla="*/ 2007705 h 2564296"/>
              <a:gd name="connsiteX6" fmla="*/ 1355697 w 4071068"/>
              <a:gd name="connsiteY6" fmla="*/ 1590261 h 2564296"/>
              <a:gd name="connsiteX7" fmla="*/ 1630017 w 4071068"/>
              <a:gd name="connsiteY7" fmla="*/ 978011 h 2564296"/>
              <a:gd name="connsiteX8" fmla="*/ 1844703 w 4071068"/>
              <a:gd name="connsiteY8" fmla="*/ 592372 h 2564296"/>
              <a:gd name="connsiteX9" fmla="*/ 2043485 w 4071068"/>
              <a:gd name="connsiteY9" fmla="*/ 326004 h 2564296"/>
              <a:gd name="connsiteX10" fmla="*/ 2361537 w 4071068"/>
              <a:gd name="connsiteY10" fmla="*/ 119270 h 2564296"/>
              <a:gd name="connsiteX11" fmla="*/ 2731273 w 4071068"/>
              <a:gd name="connsiteY11" fmla="*/ 11927 h 2564296"/>
              <a:gd name="connsiteX12" fmla="*/ 3303767 w 4071068"/>
              <a:gd name="connsiteY12" fmla="*/ 3976 h 2564296"/>
              <a:gd name="connsiteX13" fmla="*/ 4067092 w 4071068"/>
              <a:gd name="connsiteY13" fmla="*/ 0 h 2564296"/>
              <a:gd name="connsiteX14" fmla="*/ 4071068 w 4071068"/>
              <a:gd name="connsiteY14" fmla="*/ 0 h 2564296"/>
              <a:gd name="connsiteX15" fmla="*/ 4071068 w 4071068"/>
              <a:gd name="connsiteY15" fmla="*/ 0 h 25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71068" h="2564296">
                <a:moveTo>
                  <a:pt x="0" y="2564296"/>
                </a:moveTo>
                <a:cubicBezTo>
                  <a:pt x="58309" y="2558995"/>
                  <a:pt x="116619" y="2553694"/>
                  <a:pt x="178904" y="2544418"/>
                </a:cubicBezTo>
                <a:cubicBezTo>
                  <a:pt x="241189" y="2535142"/>
                  <a:pt x="290885" y="2530503"/>
                  <a:pt x="373711" y="2508637"/>
                </a:cubicBezTo>
                <a:cubicBezTo>
                  <a:pt x="456537" y="2486771"/>
                  <a:pt x="585084" y="2457616"/>
                  <a:pt x="675861" y="2413221"/>
                </a:cubicBezTo>
                <a:cubicBezTo>
                  <a:pt x="766638" y="2368826"/>
                  <a:pt x="842839" y="2309854"/>
                  <a:pt x="918376" y="2242268"/>
                </a:cubicBezTo>
                <a:cubicBezTo>
                  <a:pt x="993913" y="2174682"/>
                  <a:pt x="1056198" y="2116373"/>
                  <a:pt x="1129085" y="2007705"/>
                </a:cubicBezTo>
                <a:cubicBezTo>
                  <a:pt x="1201972" y="1899037"/>
                  <a:pt x="1272208" y="1761877"/>
                  <a:pt x="1355697" y="1590261"/>
                </a:cubicBezTo>
                <a:cubicBezTo>
                  <a:pt x="1439186" y="1418645"/>
                  <a:pt x="1548516" y="1144326"/>
                  <a:pt x="1630017" y="978011"/>
                </a:cubicBezTo>
                <a:cubicBezTo>
                  <a:pt x="1711518" y="811696"/>
                  <a:pt x="1775792" y="701040"/>
                  <a:pt x="1844703" y="592372"/>
                </a:cubicBezTo>
                <a:cubicBezTo>
                  <a:pt x="1913614" y="483704"/>
                  <a:pt x="1957346" y="404854"/>
                  <a:pt x="2043485" y="326004"/>
                </a:cubicBezTo>
                <a:cubicBezTo>
                  <a:pt x="2129624" y="247154"/>
                  <a:pt x="2246906" y="171616"/>
                  <a:pt x="2361537" y="119270"/>
                </a:cubicBezTo>
                <a:cubicBezTo>
                  <a:pt x="2476168" y="66924"/>
                  <a:pt x="2574235" y="31143"/>
                  <a:pt x="2731273" y="11927"/>
                </a:cubicBezTo>
                <a:cubicBezTo>
                  <a:pt x="2888311" y="-7289"/>
                  <a:pt x="3303767" y="3976"/>
                  <a:pt x="3303767" y="3976"/>
                </a:cubicBezTo>
                <a:lnTo>
                  <a:pt x="4067092" y="0"/>
                </a:lnTo>
                <a:lnTo>
                  <a:pt x="4071068" y="0"/>
                </a:lnTo>
                <a:lnTo>
                  <a:pt x="4071068" y="0"/>
                </a:lnTo>
              </a:path>
            </a:pathLst>
          </a:custGeom>
          <a:noFill/>
          <a:ln w="28575" cap="rnd"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pic>
        <p:nvPicPr>
          <p:cNvPr id="13" name="Imagem 12"/>
          <p:cNvPicPr>
            <a:picLocks noChangeAspect="1"/>
          </p:cNvPicPr>
          <p:nvPr/>
        </p:nvPicPr>
        <p:blipFill>
          <a:blip r:embed="rId2"/>
          <a:stretch>
            <a:fillRect/>
          </a:stretch>
        </p:blipFill>
        <p:spPr>
          <a:xfrm>
            <a:off x="8669102" y="219900"/>
            <a:ext cx="3225064" cy="1207113"/>
          </a:xfrm>
          <a:prstGeom prst="rect">
            <a:avLst/>
          </a:prstGeom>
        </p:spPr>
      </p:pic>
      <mc:AlternateContent xmlns:mc="http://schemas.openxmlformats.org/markup-compatibility/2006" xmlns:a14="http://schemas.microsoft.com/office/drawing/2010/main">
        <mc:Choice Requires="a14">
          <p:sp>
            <p:nvSpPr>
              <p:cNvPr id="11" name="CaixaDeTexto 10"/>
              <p:cNvSpPr txBox="1"/>
              <p:nvPr/>
            </p:nvSpPr>
            <p:spPr>
              <a:xfrm>
                <a:off x="2762591" y="1980680"/>
                <a:ext cx="6915809" cy="1056892"/>
              </a:xfrm>
              <a:prstGeom prst="rect">
                <a:avLst/>
              </a:prstGeom>
              <a:noFill/>
            </p:spPr>
            <p:txBody>
              <a:bodyPr wrap="square" rtlCol="0">
                <a:spAutoFit/>
              </a:bodyPr>
              <a:lstStyle/>
              <a:p>
                <a:r>
                  <a:rPr lang="pt-PT" sz="1600" dirty="0" smtClean="0">
                    <a:solidFill>
                      <a:prstClr val="black">
                        <a:lumMod val="75000"/>
                        <a:lumOff val="25000"/>
                      </a:prstClr>
                    </a:solidFill>
                  </a:rPr>
                  <a:t>A </a:t>
                </a:r>
                <a:r>
                  <a:rPr lang="pt-PT" sz="1600" dirty="0" err="1" smtClean="0">
                    <a:solidFill>
                      <a:srgbClr val="FF0000"/>
                    </a:solidFill>
                  </a:rPr>
                  <a:t>logistic</a:t>
                </a:r>
                <a:r>
                  <a:rPr lang="pt-PT" sz="1600" dirty="0" smtClean="0">
                    <a:solidFill>
                      <a:srgbClr val="FF0000"/>
                    </a:solidFill>
                  </a:rPr>
                  <a:t> </a:t>
                </a:r>
                <a:r>
                  <a:rPr lang="pt-PT" sz="1600" dirty="0" err="1" smtClean="0">
                    <a:solidFill>
                      <a:srgbClr val="FF0000"/>
                    </a:solidFill>
                  </a:rPr>
                  <a:t>model</a:t>
                </a:r>
                <a:r>
                  <a:rPr lang="pt-PT" sz="1600" dirty="0" smtClean="0">
                    <a:solidFill>
                      <a:srgbClr val="FF0000"/>
                    </a:solidFill>
                  </a:rPr>
                  <a:t> </a:t>
                </a:r>
                <a:r>
                  <a:rPr lang="pt-PT" sz="1600" dirty="0" err="1" smtClean="0">
                    <a:solidFill>
                      <a:prstClr val="black">
                        <a:lumMod val="75000"/>
                        <a:lumOff val="25000"/>
                      </a:prstClr>
                    </a:solidFill>
                  </a:rPr>
                  <a:t>is</a:t>
                </a:r>
                <a:r>
                  <a:rPr lang="pt-PT" sz="1600" dirty="0" smtClean="0">
                    <a:solidFill>
                      <a:prstClr val="black">
                        <a:lumMod val="75000"/>
                        <a:lumOff val="25000"/>
                      </a:prstClr>
                    </a:solidFill>
                  </a:rPr>
                  <a:t> </a:t>
                </a:r>
                <a:r>
                  <a:rPr lang="pt-PT" sz="1600" dirty="0" err="1" smtClean="0">
                    <a:solidFill>
                      <a:prstClr val="black">
                        <a:lumMod val="75000"/>
                        <a:lumOff val="25000"/>
                      </a:prstClr>
                    </a:solidFill>
                  </a:rPr>
                  <a:t>defined</a:t>
                </a:r>
                <a:r>
                  <a:rPr lang="pt-PT" sz="1600" dirty="0" smtClean="0">
                    <a:solidFill>
                      <a:prstClr val="black">
                        <a:lumMod val="75000"/>
                        <a:lumOff val="25000"/>
                      </a:prstClr>
                    </a:solidFill>
                  </a:rPr>
                  <a:t> </a:t>
                </a:r>
                <a:r>
                  <a:rPr lang="pt-PT" sz="1600" dirty="0" err="1" smtClean="0">
                    <a:solidFill>
                      <a:prstClr val="black">
                        <a:lumMod val="75000"/>
                        <a:lumOff val="25000"/>
                      </a:prstClr>
                    </a:solidFill>
                  </a:rPr>
                  <a:t>by</a:t>
                </a:r>
                <a:r>
                  <a:rPr lang="pt-PT" sz="1600" dirty="0" smtClean="0">
                    <a:solidFill>
                      <a:prstClr val="black">
                        <a:lumMod val="75000"/>
                        <a:lumOff val="25000"/>
                      </a:prstClr>
                    </a:solidFill>
                  </a:rPr>
                  <a:t> </a:t>
                </a:r>
                <a:r>
                  <a:rPr lang="pt-PT" sz="1600" dirty="0" err="1" smtClean="0">
                    <a:solidFill>
                      <a:prstClr val="black">
                        <a:lumMod val="75000"/>
                        <a:lumOff val="25000"/>
                      </a:prstClr>
                    </a:solidFill>
                  </a:rPr>
                  <a:t>an</a:t>
                </a:r>
                <a:r>
                  <a:rPr lang="pt-PT" sz="1600" dirty="0" smtClean="0">
                    <a:solidFill>
                      <a:prstClr val="black">
                        <a:lumMod val="75000"/>
                        <a:lumOff val="25000"/>
                      </a:prstClr>
                    </a:solidFill>
                  </a:rPr>
                  <a:t> </a:t>
                </a:r>
                <a:r>
                  <a:rPr lang="pt-PT" sz="1600" dirty="0" err="1" smtClean="0">
                    <a:solidFill>
                      <a:prstClr val="black">
                        <a:lumMod val="75000"/>
                        <a:lumOff val="25000"/>
                      </a:prstClr>
                    </a:solidFill>
                  </a:rPr>
                  <a:t>algebraic</a:t>
                </a:r>
                <a:r>
                  <a:rPr lang="pt-PT" sz="1600" dirty="0" smtClean="0">
                    <a:solidFill>
                      <a:prstClr val="black">
                        <a:lumMod val="75000"/>
                        <a:lumOff val="25000"/>
                      </a:prstClr>
                    </a:solidFill>
                  </a:rPr>
                  <a:t> </a:t>
                </a:r>
                <a:r>
                  <a:rPr lang="pt-PT" sz="1600" dirty="0" err="1" smtClean="0">
                    <a:solidFill>
                      <a:prstClr val="black">
                        <a:lumMod val="75000"/>
                        <a:lumOff val="25000"/>
                      </a:prstClr>
                    </a:solidFill>
                  </a:rPr>
                  <a:t>expression</a:t>
                </a:r>
                <a:r>
                  <a:rPr lang="pt-PT" sz="1600" dirty="0" smtClean="0">
                    <a:solidFill>
                      <a:prstClr val="black">
                        <a:lumMod val="75000"/>
                        <a:lumOff val="25000"/>
                      </a:prstClr>
                    </a:solidFill>
                  </a:rPr>
                  <a:t> </a:t>
                </a:r>
                <a:r>
                  <a:rPr lang="pt-PT" sz="1600" dirty="0" err="1" smtClean="0">
                    <a:solidFill>
                      <a:prstClr val="black">
                        <a:lumMod val="75000"/>
                        <a:lumOff val="25000"/>
                      </a:prstClr>
                    </a:solidFill>
                  </a:rPr>
                  <a:t>such</a:t>
                </a:r>
                <a:r>
                  <a:rPr lang="pt-PT" sz="1600" dirty="0" smtClean="0">
                    <a:solidFill>
                      <a:prstClr val="black">
                        <a:lumMod val="75000"/>
                        <a:lumOff val="25000"/>
                      </a:prstClr>
                    </a:solidFill>
                  </a:rPr>
                  <a:t> as </a:t>
                </a:r>
              </a:p>
              <a:p>
                <a:endParaRPr lang="pt-PT" sz="2000" dirty="0">
                  <a:solidFill>
                    <a:prstClr val="black">
                      <a:lumMod val="75000"/>
                      <a:lumOff val="25000"/>
                    </a:prstClr>
                  </a:solidFill>
                  <a:latin typeface="Calibri" panose="020F0502020204030204"/>
                </a:endParaRPr>
              </a:p>
              <a:p>
                <a:r>
                  <a:rPr lang="pt-PT" sz="2000" b="1" dirty="0" smtClean="0">
                    <a:solidFill>
                      <a:srgbClr val="FF0000"/>
                    </a:solidFill>
                  </a:rPr>
                  <a:t>                 </a:t>
                </a:r>
                <a14:m>
                  <m:oMath xmlns:m="http://schemas.openxmlformats.org/officeDocument/2006/math">
                    <m:r>
                      <a:rPr lang="pt-PT" sz="2000" b="1" i="1" smtClean="0">
                        <a:solidFill>
                          <a:srgbClr val="FF0000"/>
                        </a:solidFill>
                        <a:latin typeface="Cambria Math" panose="02040503050406030204" pitchFamily="18" charset="0"/>
                      </a:rPr>
                      <m:t>𝒚</m:t>
                    </m:r>
                    <m:r>
                      <a:rPr lang="pt-PT" sz="2000" b="1" i="1" smtClean="0">
                        <a:solidFill>
                          <a:srgbClr val="FF0000"/>
                        </a:solidFill>
                        <a:latin typeface="Cambria Math" panose="02040503050406030204" pitchFamily="18" charset="0"/>
                      </a:rPr>
                      <m:t>=</m:t>
                    </m:r>
                    <m:f>
                      <m:fPr>
                        <m:ctrlPr>
                          <a:rPr lang="pt-PT" sz="2000" b="1" i="1" smtClean="0">
                            <a:solidFill>
                              <a:srgbClr val="FF0000"/>
                            </a:solidFill>
                            <a:latin typeface="Cambria Math" panose="02040503050406030204" pitchFamily="18" charset="0"/>
                          </a:rPr>
                        </m:ctrlPr>
                      </m:fPr>
                      <m:num>
                        <m:r>
                          <a:rPr lang="pt-PT" sz="2000" b="1" i="1" smtClean="0">
                            <a:solidFill>
                              <a:srgbClr val="FF0000"/>
                            </a:solidFill>
                            <a:latin typeface="Cambria Math" panose="02040503050406030204" pitchFamily="18" charset="0"/>
                          </a:rPr>
                          <m:t>𝒄</m:t>
                        </m:r>
                      </m:num>
                      <m:den>
                        <m:r>
                          <a:rPr lang="pt-PT" sz="2000" b="1" i="1" smtClean="0">
                            <a:solidFill>
                              <a:srgbClr val="FF0000"/>
                            </a:solidFill>
                            <a:latin typeface="Cambria Math" panose="02040503050406030204" pitchFamily="18" charset="0"/>
                          </a:rPr>
                          <m:t>𝟏</m:t>
                        </m:r>
                        <m:r>
                          <a:rPr lang="pt-PT" sz="2000" b="1" i="1" smtClean="0">
                            <a:solidFill>
                              <a:srgbClr val="FF0000"/>
                            </a:solidFill>
                            <a:latin typeface="Cambria Math" panose="02040503050406030204" pitchFamily="18" charset="0"/>
                          </a:rPr>
                          <m:t>+</m:t>
                        </m:r>
                        <m:r>
                          <a:rPr lang="pt-PT" sz="2000" b="1" i="1" smtClean="0">
                            <a:solidFill>
                              <a:srgbClr val="FF0000"/>
                            </a:solidFill>
                            <a:latin typeface="Cambria Math" panose="02040503050406030204" pitchFamily="18" charset="0"/>
                          </a:rPr>
                          <m:t>𝒂</m:t>
                        </m:r>
                        <m:r>
                          <a:rPr lang="pt-PT" sz="2000" b="1" i="1" smtClean="0">
                            <a:solidFill>
                              <a:srgbClr val="FF0000"/>
                            </a:solidFill>
                            <a:latin typeface="Cambria Math" panose="02040503050406030204" pitchFamily="18" charset="0"/>
                          </a:rPr>
                          <m:t>.</m:t>
                        </m:r>
                        <m:sSup>
                          <m:sSupPr>
                            <m:ctrlPr>
                              <a:rPr lang="pt-PT" sz="2000" b="1" i="1" smtClean="0">
                                <a:solidFill>
                                  <a:srgbClr val="FF0000"/>
                                </a:solidFill>
                                <a:latin typeface="Cambria Math" panose="02040503050406030204" pitchFamily="18" charset="0"/>
                              </a:rPr>
                            </m:ctrlPr>
                          </m:sSupPr>
                          <m:e>
                            <m:r>
                              <a:rPr lang="pt-PT" sz="2000" b="1" i="1" smtClean="0">
                                <a:solidFill>
                                  <a:srgbClr val="FF0000"/>
                                </a:solidFill>
                                <a:latin typeface="Cambria Math" panose="02040503050406030204" pitchFamily="18" charset="0"/>
                              </a:rPr>
                              <m:t>𝒆</m:t>
                            </m:r>
                          </m:e>
                          <m:sup>
                            <m:r>
                              <a:rPr lang="pt-PT" sz="2000" b="1" i="1" smtClean="0">
                                <a:solidFill>
                                  <a:srgbClr val="FF0000"/>
                                </a:solidFill>
                                <a:latin typeface="Cambria Math" panose="02040503050406030204" pitchFamily="18" charset="0"/>
                              </a:rPr>
                              <m:t>−</m:t>
                            </m:r>
                            <m:r>
                              <a:rPr lang="pt-PT" sz="2000" b="1" i="1" smtClean="0">
                                <a:solidFill>
                                  <a:srgbClr val="FF0000"/>
                                </a:solidFill>
                                <a:latin typeface="Cambria Math" panose="02040503050406030204" pitchFamily="18" charset="0"/>
                              </a:rPr>
                              <m:t>𝒃𝒙</m:t>
                            </m:r>
                          </m:sup>
                        </m:sSup>
                      </m:den>
                    </m:f>
                  </m:oMath>
                </a14:m>
                <a:endParaRPr lang="pt-PT" sz="2000" b="1" dirty="0" smtClean="0">
                  <a:solidFill>
                    <a:prstClr val="black">
                      <a:lumMod val="75000"/>
                      <a:lumOff val="25000"/>
                    </a:prstClr>
                  </a:solidFill>
                  <a:latin typeface="Calibri" panose="020F0502020204030204"/>
                </a:endParaRPr>
              </a:p>
            </p:txBody>
          </p:sp>
        </mc:Choice>
        <mc:Fallback xmlns="">
          <p:sp>
            <p:nvSpPr>
              <p:cNvPr id="11" name="CaixaDeTexto 10"/>
              <p:cNvSpPr txBox="1">
                <a:spLocks noRot="1" noChangeAspect="1" noMove="1" noResize="1" noEditPoints="1" noAdjustHandles="1" noChangeArrowheads="1" noChangeShapeType="1" noTextEdit="1"/>
              </p:cNvSpPr>
              <p:nvPr/>
            </p:nvSpPr>
            <p:spPr>
              <a:xfrm>
                <a:off x="2762591" y="1980680"/>
                <a:ext cx="6915809" cy="1056892"/>
              </a:xfrm>
              <a:prstGeom prst="rect">
                <a:avLst/>
              </a:prstGeom>
              <a:blipFill rotWithShape="0">
                <a:blip r:embed="rId3"/>
                <a:stretch>
                  <a:fillRect l="-441" t="-1734" b="-578"/>
                </a:stretch>
              </a:blipFill>
            </p:spPr>
            <p:txBody>
              <a:bodyPr/>
              <a:lstStyle/>
              <a:p>
                <a:r>
                  <a:rPr lang="pt-PT">
                    <a:noFill/>
                  </a:rPr>
                  <a:t> </a:t>
                </a:r>
              </a:p>
            </p:txBody>
          </p:sp>
        </mc:Fallback>
      </mc:AlternateContent>
    </p:spTree>
    <p:extLst>
      <p:ext uri="{BB962C8B-B14F-4D97-AF65-F5344CB8AC3E}">
        <p14:creationId xmlns:p14="http://schemas.microsoft.com/office/powerpoint/2010/main" val="2983667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Conexão reta unidirecional 4"/>
          <p:cNvCxnSpPr/>
          <p:nvPr/>
        </p:nvCxnSpPr>
        <p:spPr>
          <a:xfrm flipV="1">
            <a:off x="7119804" y="1636406"/>
            <a:ext cx="9428" cy="3959257"/>
          </a:xfrm>
          <a:prstGeom prst="straightConnector1">
            <a:avLst/>
          </a:prstGeom>
          <a:noFill/>
          <a:ln w="12700" cap="rnd" cmpd="sng" algn="ctr">
            <a:solidFill>
              <a:srgbClr val="4F81BD"/>
            </a:solidFill>
            <a:prstDash val="solid"/>
            <a:headEnd type="none" w="med" len="med"/>
            <a:tailEnd type="arrow" w="med" len="med"/>
          </a:ln>
          <a:effectLst/>
        </p:spPr>
      </p:cxnSp>
      <p:cxnSp>
        <p:nvCxnSpPr>
          <p:cNvPr id="13" name="Conexão reta unidirecional 6"/>
          <p:cNvCxnSpPr/>
          <p:nvPr/>
        </p:nvCxnSpPr>
        <p:spPr>
          <a:xfrm flipV="1">
            <a:off x="6781153" y="5125647"/>
            <a:ext cx="4779389" cy="9427"/>
          </a:xfrm>
          <a:prstGeom prst="straightConnector1">
            <a:avLst/>
          </a:prstGeom>
          <a:noFill/>
          <a:ln w="12700" cap="rnd" cmpd="sng" algn="ctr">
            <a:solidFill>
              <a:srgbClr val="4F81BD"/>
            </a:solidFill>
            <a:prstDash val="solid"/>
            <a:headEnd type="none" w="med" len="med"/>
            <a:tailEnd type="arrow" w="med" len="med"/>
          </a:ln>
          <a:effectLst/>
        </p:spPr>
      </p:cxnSp>
      <p:sp>
        <p:nvSpPr>
          <p:cNvPr id="14" name="Forma livre 5"/>
          <p:cNvSpPr/>
          <p:nvPr/>
        </p:nvSpPr>
        <p:spPr>
          <a:xfrm>
            <a:off x="7270322" y="2025735"/>
            <a:ext cx="4068240" cy="2564296"/>
          </a:xfrm>
          <a:custGeom>
            <a:avLst/>
            <a:gdLst>
              <a:gd name="connsiteX0" fmla="*/ 0 w 4071068"/>
              <a:gd name="connsiteY0" fmla="*/ 2564296 h 2564296"/>
              <a:gd name="connsiteX1" fmla="*/ 178904 w 4071068"/>
              <a:gd name="connsiteY1" fmla="*/ 2544418 h 2564296"/>
              <a:gd name="connsiteX2" fmla="*/ 373711 w 4071068"/>
              <a:gd name="connsiteY2" fmla="*/ 2508637 h 2564296"/>
              <a:gd name="connsiteX3" fmla="*/ 675861 w 4071068"/>
              <a:gd name="connsiteY3" fmla="*/ 2413221 h 2564296"/>
              <a:gd name="connsiteX4" fmla="*/ 918376 w 4071068"/>
              <a:gd name="connsiteY4" fmla="*/ 2242268 h 2564296"/>
              <a:gd name="connsiteX5" fmla="*/ 1129085 w 4071068"/>
              <a:gd name="connsiteY5" fmla="*/ 2007705 h 2564296"/>
              <a:gd name="connsiteX6" fmla="*/ 1355697 w 4071068"/>
              <a:gd name="connsiteY6" fmla="*/ 1590261 h 2564296"/>
              <a:gd name="connsiteX7" fmla="*/ 1630017 w 4071068"/>
              <a:gd name="connsiteY7" fmla="*/ 978011 h 2564296"/>
              <a:gd name="connsiteX8" fmla="*/ 1844703 w 4071068"/>
              <a:gd name="connsiteY8" fmla="*/ 592372 h 2564296"/>
              <a:gd name="connsiteX9" fmla="*/ 2043485 w 4071068"/>
              <a:gd name="connsiteY9" fmla="*/ 326004 h 2564296"/>
              <a:gd name="connsiteX10" fmla="*/ 2361537 w 4071068"/>
              <a:gd name="connsiteY10" fmla="*/ 119270 h 2564296"/>
              <a:gd name="connsiteX11" fmla="*/ 2731273 w 4071068"/>
              <a:gd name="connsiteY11" fmla="*/ 11927 h 2564296"/>
              <a:gd name="connsiteX12" fmla="*/ 3303767 w 4071068"/>
              <a:gd name="connsiteY12" fmla="*/ 3976 h 2564296"/>
              <a:gd name="connsiteX13" fmla="*/ 4067092 w 4071068"/>
              <a:gd name="connsiteY13" fmla="*/ 0 h 2564296"/>
              <a:gd name="connsiteX14" fmla="*/ 4071068 w 4071068"/>
              <a:gd name="connsiteY14" fmla="*/ 0 h 2564296"/>
              <a:gd name="connsiteX15" fmla="*/ 4071068 w 4071068"/>
              <a:gd name="connsiteY15" fmla="*/ 0 h 25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71068" h="2564296">
                <a:moveTo>
                  <a:pt x="0" y="2564296"/>
                </a:moveTo>
                <a:cubicBezTo>
                  <a:pt x="58309" y="2558995"/>
                  <a:pt x="116619" y="2553694"/>
                  <a:pt x="178904" y="2544418"/>
                </a:cubicBezTo>
                <a:cubicBezTo>
                  <a:pt x="241189" y="2535142"/>
                  <a:pt x="290885" y="2530503"/>
                  <a:pt x="373711" y="2508637"/>
                </a:cubicBezTo>
                <a:cubicBezTo>
                  <a:pt x="456537" y="2486771"/>
                  <a:pt x="585084" y="2457616"/>
                  <a:pt x="675861" y="2413221"/>
                </a:cubicBezTo>
                <a:cubicBezTo>
                  <a:pt x="766638" y="2368826"/>
                  <a:pt x="842839" y="2309854"/>
                  <a:pt x="918376" y="2242268"/>
                </a:cubicBezTo>
                <a:cubicBezTo>
                  <a:pt x="993913" y="2174682"/>
                  <a:pt x="1056198" y="2116373"/>
                  <a:pt x="1129085" y="2007705"/>
                </a:cubicBezTo>
                <a:cubicBezTo>
                  <a:pt x="1201972" y="1899037"/>
                  <a:pt x="1272208" y="1761877"/>
                  <a:pt x="1355697" y="1590261"/>
                </a:cubicBezTo>
                <a:cubicBezTo>
                  <a:pt x="1439186" y="1418645"/>
                  <a:pt x="1548516" y="1144326"/>
                  <a:pt x="1630017" y="978011"/>
                </a:cubicBezTo>
                <a:cubicBezTo>
                  <a:pt x="1711518" y="811696"/>
                  <a:pt x="1775792" y="701040"/>
                  <a:pt x="1844703" y="592372"/>
                </a:cubicBezTo>
                <a:cubicBezTo>
                  <a:pt x="1913614" y="483704"/>
                  <a:pt x="1957346" y="404854"/>
                  <a:pt x="2043485" y="326004"/>
                </a:cubicBezTo>
                <a:cubicBezTo>
                  <a:pt x="2129624" y="247154"/>
                  <a:pt x="2246906" y="171616"/>
                  <a:pt x="2361537" y="119270"/>
                </a:cubicBezTo>
                <a:cubicBezTo>
                  <a:pt x="2476168" y="66924"/>
                  <a:pt x="2574235" y="31143"/>
                  <a:pt x="2731273" y="11927"/>
                </a:cubicBezTo>
                <a:cubicBezTo>
                  <a:pt x="2888311" y="-7289"/>
                  <a:pt x="3303767" y="3976"/>
                  <a:pt x="3303767" y="3976"/>
                </a:cubicBezTo>
                <a:lnTo>
                  <a:pt x="4067092" y="0"/>
                </a:lnTo>
                <a:lnTo>
                  <a:pt x="4071068" y="0"/>
                </a:lnTo>
                <a:lnTo>
                  <a:pt x="4071068" y="0"/>
                </a:lnTo>
              </a:path>
            </a:pathLst>
          </a:custGeom>
          <a:noFill/>
          <a:ln w="28575" cap="rnd"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pic>
        <p:nvPicPr>
          <p:cNvPr id="15" name="Imagem 14"/>
          <p:cNvPicPr>
            <a:picLocks noChangeAspect="1"/>
          </p:cNvPicPr>
          <p:nvPr/>
        </p:nvPicPr>
        <p:blipFill>
          <a:blip r:embed="rId2"/>
          <a:stretch>
            <a:fillRect/>
          </a:stretch>
        </p:blipFill>
        <p:spPr>
          <a:xfrm>
            <a:off x="8669102" y="219900"/>
            <a:ext cx="3225064" cy="1207113"/>
          </a:xfrm>
          <a:prstGeom prst="rect">
            <a:avLst/>
          </a:prstGeom>
        </p:spPr>
      </p:pic>
      <p:cxnSp>
        <p:nvCxnSpPr>
          <p:cNvPr id="16" name="Conexão reta unidirecional 3"/>
          <p:cNvCxnSpPr/>
          <p:nvPr/>
        </p:nvCxnSpPr>
        <p:spPr>
          <a:xfrm>
            <a:off x="8470951" y="4083879"/>
            <a:ext cx="15687" cy="431139"/>
          </a:xfrm>
          <a:prstGeom prst="straightConnector1">
            <a:avLst/>
          </a:prstGeom>
          <a:ln>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7" name="CaixaDeTexto 10"/>
          <p:cNvSpPr txBox="1"/>
          <p:nvPr/>
        </p:nvSpPr>
        <p:spPr>
          <a:xfrm>
            <a:off x="7986048" y="4441953"/>
            <a:ext cx="1217000" cy="307777"/>
          </a:xfrm>
          <a:prstGeom prst="rect">
            <a:avLst/>
          </a:prstGeom>
          <a:noFill/>
        </p:spPr>
        <p:txBody>
          <a:bodyPr wrap="none" rtlCol="0">
            <a:spAutoFit/>
          </a:bodyPr>
          <a:lstStyle/>
          <a:p>
            <a:r>
              <a:rPr lang="pt-PT" sz="1400" dirty="0" smtClean="0">
                <a:solidFill>
                  <a:srgbClr val="C00000"/>
                </a:solidFill>
              </a:rPr>
              <a:t>exponential</a:t>
            </a:r>
            <a:endParaRPr lang="pt-PT" sz="1400" dirty="0">
              <a:solidFill>
                <a:srgbClr val="C00000"/>
              </a:solidFill>
            </a:endParaRPr>
          </a:p>
        </p:txBody>
      </p:sp>
      <p:cxnSp>
        <p:nvCxnSpPr>
          <p:cNvPr id="18" name="Conexão reta unidirecional 11"/>
          <p:cNvCxnSpPr/>
          <p:nvPr/>
        </p:nvCxnSpPr>
        <p:spPr>
          <a:xfrm>
            <a:off x="9155161" y="2876744"/>
            <a:ext cx="15687" cy="431139"/>
          </a:xfrm>
          <a:prstGeom prst="straightConnector1">
            <a:avLst/>
          </a:prstGeom>
          <a:ln>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9" name="CaixaDeTexto 12"/>
          <p:cNvSpPr txBox="1"/>
          <p:nvPr/>
        </p:nvSpPr>
        <p:spPr>
          <a:xfrm>
            <a:off x="8669102" y="3344595"/>
            <a:ext cx="1053494" cy="307777"/>
          </a:xfrm>
          <a:prstGeom prst="rect">
            <a:avLst/>
          </a:prstGeom>
          <a:noFill/>
        </p:spPr>
        <p:txBody>
          <a:bodyPr wrap="none" rtlCol="0">
            <a:spAutoFit/>
          </a:bodyPr>
          <a:lstStyle/>
          <a:p>
            <a:r>
              <a:rPr lang="pt-PT" sz="1400" dirty="0" err="1" smtClean="0">
                <a:solidFill>
                  <a:srgbClr val="C00000"/>
                </a:solidFill>
              </a:rPr>
              <a:t>slowdown</a:t>
            </a:r>
            <a:endParaRPr lang="pt-PT" sz="1400" dirty="0">
              <a:solidFill>
                <a:srgbClr val="C00000"/>
              </a:solidFill>
            </a:endParaRPr>
          </a:p>
        </p:txBody>
      </p:sp>
      <p:cxnSp>
        <p:nvCxnSpPr>
          <p:cNvPr id="20" name="Conexão reta unidirecional 13"/>
          <p:cNvCxnSpPr/>
          <p:nvPr/>
        </p:nvCxnSpPr>
        <p:spPr>
          <a:xfrm>
            <a:off x="10629506" y="2090716"/>
            <a:ext cx="15687" cy="431139"/>
          </a:xfrm>
          <a:prstGeom prst="straightConnector1">
            <a:avLst/>
          </a:prstGeom>
          <a:ln>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1" name="CaixaDeTexto 14"/>
          <p:cNvSpPr txBox="1"/>
          <p:nvPr/>
        </p:nvSpPr>
        <p:spPr>
          <a:xfrm>
            <a:off x="10218499" y="2482138"/>
            <a:ext cx="930063" cy="307777"/>
          </a:xfrm>
          <a:prstGeom prst="rect">
            <a:avLst/>
          </a:prstGeom>
          <a:noFill/>
        </p:spPr>
        <p:txBody>
          <a:bodyPr wrap="none" rtlCol="0">
            <a:spAutoFit/>
          </a:bodyPr>
          <a:lstStyle/>
          <a:p>
            <a:r>
              <a:rPr lang="pt-PT" sz="1400" dirty="0" smtClean="0">
                <a:solidFill>
                  <a:srgbClr val="C00000"/>
                </a:solidFill>
              </a:rPr>
              <a:t>balance</a:t>
            </a:r>
            <a:endParaRPr lang="pt-PT" sz="1400" dirty="0">
              <a:solidFill>
                <a:srgbClr val="C00000"/>
              </a:solidFill>
            </a:endParaRPr>
          </a:p>
        </p:txBody>
      </p:sp>
      <p:sp>
        <p:nvSpPr>
          <p:cNvPr id="22" name="CaixaDeTexto 21"/>
          <p:cNvSpPr txBox="1"/>
          <p:nvPr/>
        </p:nvSpPr>
        <p:spPr>
          <a:xfrm>
            <a:off x="2349844" y="1636406"/>
            <a:ext cx="3902928" cy="4339650"/>
          </a:xfrm>
          <a:prstGeom prst="rect">
            <a:avLst/>
          </a:prstGeom>
          <a:noFill/>
          <a:ln w="38100">
            <a:solidFill>
              <a:srgbClr val="FF0000"/>
            </a:solidFill>
          </a:ln>
        </p:spPr>
        <p:txBody>
          <a:bodyPr wrap="square" rtlCol="0">
            <a:spAutoFit/>
          </a:bodyPr>
          <a:lstStyle/>
          <a:p>
            <a:endParaRPr lang="pt-PT" sz="2000" b="1" dirty="0" smtClean="0"/>
          </a:p>
          <a:p>
            <a:r>
              <a:rPr lang="pt-PT" sz="2000" b="1" dirty="0" err="1" smtClean="0"/>
              <a:t>Characteristics</a:t>
            </a:r>
            <a:r>
              <a:rPr lang="pt-PT" sz="2000" b="1" dirty="0" smtClean="0"/>
              <a:t>:</a:t>
            </a:r>
          </a:p>
          <a:p>
            <a:endParaRPr lang="pt-PT" sz="2000" b="1" dirty="0" smtClean="0"/>
          </a:p>
          <a:p>
            <a:endParaRPr lang="pt-PT" sz="1100" dirty="0" smtClean="0"/>
          </a:p>
          <a:p>
            <a:pPr marL="285750" indent="-285750" algn="just">
              <a:buFont typeface="Arial" panose="020B0604020202020204" pitchFamily="34" charset="0"/>
              <a:buChar char="•"/>
            </a:pPr>
            <a:r>
              <a:rPr lang="pt-PT" sz="1600" dirty="0" smtClean="0"/>
              <a:t>a </a:t>
            </a:r>
            <a:r>
              <a:rPr lang="pt-PT" sz="1600" dirty="0" err="1" smtClean="0"/>
              <a:t>first</a:t>
            </a:r>
            <a:r>
              <a:rPr lang="pt-PT" sz="1600" dirty="0" smtClean="0"/>
              <a:t> </a:t>
            </a:r>
            <a:r>
              <a:rPr lang="pt-PT" sz="1600" dirty="0" err="1" smtClean="0"/>
              <a:t>stage</a:t>
            </a:r>
            <a:r>
              <a:rPr lang="pt-PT" sz="1600" dirty="0" smtClean="0"/>
              <a:t> </a:t>
            </a:r>
            <a:r>
              <a:rPr lang="pt-PT" sz="1600" dirty="0" err="1" smtClean="0"/>
              <a:t>of</a:t>
            </a:r>
            <a:r>
              <a:rPr lang="pt-PT" sz="1600" dirty="0" smtClean="0"/>
              <a:t> exponential </a:t>
            </a:r>
            <a:r>
              <a:rPr lang="pt-PT" sz="1600" dirty="0" err="1" smtClean="0"/>
              <a:t>growth</a:t>
            </a:r>
            <a:r>
              <a:rPr lang="pt-PT" sz="1600" dirty="0" smtClean="0"/>
              <a:t> – slow </a:t>
            </a:r>
            <a:r>
              <a:rPr lang="pt-PT" sz="1600" dirty="0" err="1" smtClean="0"/>
              <a:t>at</a:t>
            </a:r>
            <a:r>
              <a:rPr lang="pt-PT" sz="1600" dirty="0" smtClean="0"/>
              <a:t> </a:t>
            </a:r>
            <a:r>
              <a:rPr lang="pt-PT" sz="1600" dirty="0" err="1" smtClean="0"/>
              <a:t>first</a:t>
            </a:r>
            <a:r>
              <a:rPr lang="pt-PT" sz="1600" dirty="0" smtClean="0"/>
              <a:t>, </a:t>
            </a:r>
            <a:r>
              <a:rPr lang="pt-PT" sz="1600" dirty="0" err="1" smtClean="0"/>
              <a:t>then</a:t>
            </a:r>
            <a:r>
              <a:rPr lang="pt-PT" sz="1600" dirty="0" smtClean="0"/>
              <a:t> </a:t>
            </a:r>
            <a:r>
              <a:rPr lang="pt-PT" sz="1600" dirty="0" err="1" smtClean="0"/>
              <a:t>increasing</a:t>
            </a:r>
            <a:r>
              <a:rPr lang="pt-PT" sz="1600" dirty="0" smtClean="0"/>
              <a:t> </a:t>
            </a:r>
            <a:r>
              <a:rPr lang="pt-PT" sz="1600" dirty="0" err="1" smtClean="0"/>
              <a:t>very</a:t>
            </a:r>
            <a:r>
              <a:rPr lang="pt-PT" sz="1600" dirty="0" smtClean="0"/>
              <a:t> </a:t>
            </a:r>
            <a:r>
              <a:rPr lang="pt-PT" sz="1600" dirty="0" err="1" smtClean="0"/>
              <a:t>fast</a:t>
            </a:r>
            <a:r>
              <a:rPr lang="pt-PT" sz="1600" dirty="0" smtClean="0"/>
              <a:t>;</a:t>
            </a:r>
          </a:p>
          <a:p>
            <a:pPr algn="just"/>
            <a:endParaRPr lang="pt-PT" sz="1600" dirty="0" smtClean="0"/>
          </a:p>
          <a:p>
            <a:pPr marL="285750" indent="-285750" algn="just">
              <a:buFont typeface="Arial" panose="020B0604020202020204" pitchFamily="34" charset="0"/>
              <a:buChar char="•"/>
            </a:pPr>
            <a:r>
              <a:rPr lang="pt-PT" sz="1600" dirty="0" smtClean="0"/>
              <a:t>a </a:t>
            </a:r>
            <a:r>
              <a:rPr lang="pt-PT" sz="1600" dirty="0" err="1" smtClean="0"/>
              <a:t>turning</a:t>
            </a:r>
            <a:r>
              <a:rPr lang="pt-PT" sz="1600" dirty="0" smtClean="0"/>
              <a:t> </a:t>
            </a:r>
            <a:r>
              <a:rPr lang="pt-PT" sz="1600" dirty="0" err="1" smtClean="0"/>
              <a:t>point</a:t>
            </a:r>
            <a:r>
              <a:rPr lang="pt-PT" sz="1600" dirty="0" smtClean="0"/>
              <a:t> in </a:t>
            </a:r>
            <a:r>
              <a:rPr lang="pt-PT" sz="1600" dirty="0" err="1" smtClean="0"/>
              <a:t>the</a:t>
            </a:r>
            <a:r>
              <a:rPr lang="pt-PT" sz="1600" dirty="0" smtClean="0"/>
              <a:t> </a:t>
            </a:r>
            <a:r>
              <a:rPr lang="pt-PT" sz="1600" dirty="0" err="1" smtClean="0"/>
              <a:t>growth</a:t>
            </a:r>
            <a:r>
              <a:rPr lang="pt-PT" sz="1600" dirty="0" smtClean="0"/>
              <a:t> rate – </a:t>
            </a:r>
            <a:r>
              <a:rPr lang="pt-PT" sz="1600" dirty="0" err="1" smtClean="0"/>
              <a:t>it</a:t>
            </a:r>
            <a:r>
              <a:rPr lang="pt-PT" sz="1600" dirty="0" smtClean="0"/>
              <a:t> stops </a:t>
            </a:r>
            <a:r>
              <a:rPr lang="pt-PT" sz="1600" dirty="0" err="1" smtClean="0"/>
              <a:t>increasing</a:t>
            </a:r>
            <a:r>
              <a:rPr lang="pt-PT" sz="1600" dirty="0" smtClean="0"/>
              <a:t> to </a:t>
            </a:r>
            <a:r>
              <a:rPr lang="pt-PT" sz="1600" dirty="0" err="1" smtClean="0"/>
              <a:t>become</a:t>
            </a:r>
            <a:r>
              <a:rPr lang="pt-PT" sz="1600" dirty="0" smtClean="0"/>
              <a:t> </a:t>
            </a:r>
            <a:r>
              <a:rPr lang="pt-PT" sz="1600" dirty="0" err="1" smtClean="0"/>
              <a:t>gradually</a:t>
            </a:r>
            <a:r>
              <a:rPr lang="pt-PT" sz="1600" dirty="0" smtClean="0"/>
              <a:t> </a:t>
            </a:r>
            <a:r>
              <a:rPr lang="pt-PT" sz="1600" dirty="0" err="1" smtClean="0"/>
              <a:t>slower</a:t>
            </a:r>
            <a:r>
              <a:rPr lang="pt-PT" sz="1600" dirty="0" smtClean="0"/>
              <a:t>;</a:t>
            </a:r>
          </a:p>
          <a:p>
            <a:pPr algn="just"/>
            <a:endParaRPr lang="pt-PT" sz="1600" dirty="0" smtClean="0"/>
          </a:p>
          <a:p>
            <a:pPr marL="285750" indent="-285750" algn="just">
              <a:buFont typeface="Arial" panose="020B0604020202020204" pitchFamily="34" charset="0"/>
              <a:buChar char="•"/>
            </a:pPr>
            <a:r>
              <a:rPr lang="pt-PT" sz="1600" dirty="0" smtClean="0"/>
              <a:t>a </a:t>
            </a:r>
            <a:r>
              <a:rPr lang="pt-PT" sz="1600" dirty="0" err="1" smtClean="0"/>
              <a:t>very</a:t>
            </a:r>
            <a:r>
              <a:rPr lang="pt-PT" sz="1600" dirty="0" smtClean="0"/>
              <a:t> slow </a:t>
            </a:r>
            <a:r>
              <a:rPr lang="pt-PT" sz="1600" dirty="0" err="1" smtClean="0"/>
              <a:t>growing</a:t>
            </a:r>
            <a:r>
              <a:rPr lang="pt-PT" sz="1600" dirty="0" smtClean="0"/>
              <a:t> rate, </a:t>
            </a:r>
            <a:r>
              <a:rPr lang="pt-PT" sz="1600" dirty="0" err="1" smtClean="0"/>
              <a:t>which</a:t>
            </a:r>
            <a:r>
              <a:rPr lang="pt-PT" sz="1600" dirty="0" smtClean="0"/>
              <a:t> </a:t>
            </a:r>
            <a:r>
              <a:rPr lang="pt-PT" sz="1600" dirty="0" err="1" smtClean="0"/>
              <a:t>tends</a:t>
            </a:r>
            <a:r>
              <a:rPr lang="pt-PT" sz="1600" dirty="0" smtClean="0"/>
              <a:t> to stop </a:t>
            </a:r>
            <a:r>
              <a:rPr lang="pt-PT" sz="1600" dirty="0" err="1" smtClean="0"/>
              <a:t>changing</a:t>
            </a:r>
            <a:r>
              <a:rPr lang="pt-PT" sz="1600" dirty="0" smtClean="0"/>
              <a:t> – </a:t>
            </a:r>
            <a:r>
              <a:rPr lang="pt-PT" sz="1600" dirty="0" err="1" smtClean="0"/>
              <a:t>the</a:t>
            </a:r>
            <a:r>
              <a:rPr lang="pt-PT" sz="1600" dirty="0" smtClean="0"/>
              <a:t> </a:t>
            </a:r>
            <a:r>
              <a:rPr lang="pt-PT" sz="1600" dirty="0" err="1" smtClean="0"/>
              <a:t>environmental</a:t>
            </a:r>
            <a:r>
              <a:rPr lang="pt-PT" sz="1600" dirty="0" smtClean="0"/>
              <a:t> </a:t>
            </a:r>
            <a:r>
              <a:rPr lang="pt-PT" sz="1600" dirty="0" err="1" smtClean="0"/>
              <a:t>carrying</a:t>
            </a:r>
            <a:r>
              <a:rPr lang="pt-PT" sz="1600" dirty="0" smtClean="0"/>
              <a:t> </a:t>
            </a:r>
            <a:r>
              <a:rPr lang="pt-PT" sz="1600" dirty="0" err="1" smtClean="0"/>
              <a:t>capacity</a:t>
            </a:r>
            <a:r>
              <a:rPr lang="pt-PT" sz="1600" dirty="0" smtClean="0"/>
              <a:t>.</a:t>
            </a:r>
          </a:p>
          <a:p>
            <a:pPr algn="just"/>
            <a:endParaRPr lang="pt-PT" dirty="0" smtClean="0"/>
          </a:p>
          <a:p>
            <a:endParaRPr lang="pt-PT" sz="1100" dirty="0"/>
          </a:p>
        </p:txBody>
      </p:sp>
      <p:sp>
        <p:nvSpPr>
          <p:cNvPr id="23" name="Título 1"/>
          <p:cNvSpPr txBox="1">
            <a:spLocks/>
          </p:cNvSpPr>
          <p:nvPr/>
        </p:nvSpPr>
        <p:spPr>
          <a:xfrm>
            <a:off x="2368808" y="606184"/>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PT" sz="3200" b="1" smtClean="0"/>
              <a:t>POPULATION MODELS</a:t>
            </a:r>
            <a:endParaRPr lang="pt-PT" sz="3200" dirty="0"/>
          </a:p>
        </p:txBody>
      </p:sp>
    </p:spTree>
    <p:extLst>
      <p:ext uri="{BB962C8B-B14F-4D97-AF65-F5344CB8AC3E}">
        <p14:creationId xmlns:p14="http://schemas.microsoft.com/office/powerpoint/2010/main" val="2855514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up)">
                                      <p:cBhvr>
                                        <p:cTn id="13" dur="500"/>
                                        <p:tgtEl>
                                          <p:spTgt spid="16"/>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up)">
                                      <p:cBhvr>
                                        <p:cTn id="16" dur="500"/>
                                        <p:tgtEl>
                                          <p:spTgt spid="17"/>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up)">
                                      <p:cBhvr>
                                        <p:cTn id="20" dur="500"/>
                                        <p:tgtEl>
                                          <p:spTgt spid="18"/>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up)">
                                      <p:cBhvr>
                                        <p:cTn id="23" dur="500"/>
                                        <p:tgtEl>
                                          <p:spTgt spid="19"/>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up)">
                                      <p:cBhvr>
                                        <p:cTn id="27" dur="500"/>
                                        <p:tgtEl>
                                          <p:spTgt spid="20"/>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up)">
                                      <p:cBhvr>
                                        <p:cTn id="3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p:bldP spid="19"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Posição de Conteúdo 2"/>
              <p:cNvSpPr>
                <a:spLocks noGrp="1"/>
              </p:cNvSpPr>
              <p:nvPr>
                <p:ph idx="1"/>
              </p:nvPr>
            </p:nvSpPr>
            <p:spPr>
              <a:xfrm>
                <a:off x="2203371" y="1831223"/>
                <a:ext cx="9439130" cy="4878670"/>
              </a:xfrm>
            </p:spPr>
            <p:txBody>
              <a:bodyPr>
                <a:normAutofit fontScale="40000" lnSpcReduction="20000"/>
              </a:bodyPr>
              <a:lstStyle/>
              <a:p>
                <a:pPr algn="just"/>
                <a:r>
                  <a:rPr lang="pt-PT" sz="4000" dirty="0" smtClean="0"/>
                  <a:t>Exercise: </a:t>
                </a:r>
              </a:p>
              <a:p>
                <a:pPr marL="0" indent="0" algn="just">
                  <a:lnSpc>
                    <a:spcPct val="160000"/>
                  </a:lnSpc>
                  <a:buNone/>
                </a:pPr>
                <a:r>
                  <a:rPr lang="pt-PT" sz="4000" dirty="0"/>
                  <a:t>	</a:t>
                </a:r>
                <a:r>
                  <a:rPr lang="pt-PT" sz="4000" dirty="0" err="1"/>
                  <a:t>The</a:t>
                </a:r>
                <a:r>
                  <a:rPr lang="pt-PT" sz="4000" dirty="0"/>
                  <a:t> </a:t>
                </a:r>
                <a:r>
                  <a:rPr lang="pt-PT" sz="4000" dirty="0" err="1"/>
                  <a:t>spreading</a:t>
                </a:r>
                <a:r>
                  <a:rPr lang="pt-PT" sz="4000" dirty="0"/>
                  <a:t> </a:t>
                </a:r>
                <a:r>
                  <a:rPr lang="pt-PT" sz="4000" dirty="0" err="1"/>
                  <a:t>of</a:t>
                </a:r>
                <a:r>
                  <a:rPr lang="pt-PT" sz="4000" dirty="0"/>
                  <a:t> </a:t>
                </a:r>
                <a:r>
                  <a:rPr lang="pt-PT" sz="4000" dirty="0" err="1"/>
                  <a:t>an</a:t>
                </a:r>
                <a:r>
                  <a:rPr lang="pt-PT" sz="4000" dirty="0"/>
                  <a:t> </a:t>
                </a:r>
                <a:r>
                  <a:rPr lang="pt-PT" sz="4000" dirty="0" err="1"/>
                  <a:t>infectious</a:t>
                </a:r>
                <a:r>
                  <a:rPr lang="pt-PT" sz="4000" dirty="0"/>
                  <a:t> </a:t>
                </a:r>
                <a:r>
                  <a:rPr lang="pt-PT" sz="4000" dirty="0" err="1"/>
                  <a:t>disease</a:t>
                </a:r>
                <a:r>
                  <a:rPr lang="pt-PT" sz="4000" dirty="0"/>
                  <a:t>  in a </a:t>
                </a:r>
                <a:r>
                  <a:rPr lang="pt-PT" sz="4000" dirty="0" err="1"/>
                  <a:t>given</a:t>
                </a:r>
                <a:r>
                  <a:rPr lang="pt-PT" sz="4000" dirty="0"/>
                  <a:t> </a:t>
                </a:r>
                <a:r>
                  <a:rPr lang="pt-PT" sz="4000" dirty="0" err="1"/>
                  <a:t>school</a:t>
                </a:r>
                <a:r>
                  <a:rPr lang="pt-PT" sz="4000" dirty="0"/>
                  <a:t> </a:t>
                </a:r>
                <a:r>
                  <a:rPr lang="pt-PT" sz="4000" dirty="0" err="1"/>
                  <a:t>is</a:t>
                </a:r>
                <a:r>
                  <a:rPr lang="pt-PT" sz="4000" dirty="0"/>
                  <a:t> </a:t>
                </a:r>
                <a:r>
                  <a:rPr lang="pt-PT" sz="4000" dirty="0" err="1"/>
                  <a:t>shown</a:t>
                </a:r>
                <a:r>
                  <a:rPr lang="pt-PT" sz="4000" dirty="0"/>
                  <a:t> </a:t>
                </a:r>
                <a:r>
                  <a:rPr lang="pt-PT" sz="4000" dirty="0" err="1"/>
                  <a:t>by</a:t>
                </a:r>
                <a:r>
                  <a:rPr lang="pt-PT" sz="4000" dirty="0"/>
                  <a:t> </a:t>
                </a:r>
                <a:r>
                  <a:rPr lang="pt-PT" sz="4000" dirty="0" err="1"/>
                  <a:t>the</a:t>
                </a:r>
                <a:r>
                  <a:rPr lang="pt-PT" sz="4000" dirty="0"/>
                  <a:t> </a:t>
                </a:r>
                <a:r>
                  <a:rPr lang="pt-PT" sz="4000" dirty="0" err="1"/>
                  <a:t>following</a:t>
                </a:r>
                <a:r>
                  <a:rPr lang="pt-PT" sz="4000" dirty="0"/>
                  <a:t> </a:t>
                </a:r>
                <a:r>
                  <a:rPr lang="pt-PT" sz="4000" dirty="0" smtClean="0"/>
                  <a:t>		</a:t>
                </a:r>
                <a:r>
                  <a:rPr lang="pt-PT" sz="4000" dirty="0" err="1" smtClean="0"/>
                  <a:t>expression</a:t>
                </a:r>
                <a:r>
                  <a:rPr lang="pt-PT" sz="4000" dirty="0" smtClean="0"/>
                  <a:t> </a:t>
                </a:r>
                <a14:m>
                  <m:oMath xmlns:m="http://schemas.openxmlformats.org/officeDocument/2006/math">
                    <m:r>
                      <a:rPr lang="pt-PT" sz="4000" i="1">
                        <a:latin typeface="Cambria Math" panose="02040503050406030204" pitchFamily="18" charset="0"/>
                      </a:rPr>
                      <m:t>𝑃</m:t>
                    </m:r>
                    <m:d>
                      <m:dPr>
                        <m:ctrlPr>
                          <a:rPr lang="pt-PT" sz="4000" i="1">
                            <a:latin typeface="Cambria Math" panose="02040503050406030204" pitchFamily="18" charset="0"/>
                          </a:rPr>
                        </m:ctrlPr>
                      </m:dPr>
                      <m:e>
                        <m:r>
                          <a:rPr lang="pt-PT" sz="4000" i="1">
                            <a:latin typeface="Cambria Math" panose="02040503050406030204" pitchFamily="18" charset="0"/>
                          </a:rPr>
                          <m:t>𝑡</m:t>
                        </m:r>
                      </m:e>
                    </m:d>
                    <m:r>
                      <a:rPr lang="pt-PT" sz="4000" i="1">
                        <a:latin typeface="Cambria Math" panose="02040503050406030204" pitchFamily="18" charset="0"/>
                      </a:rPr>
                      <m:t>=</m:t>
                    </m:r>
                    <m:f>
                      <m:fPr>
                        <m:ctrlPr>
                          <a:rPr lang="pt-PT" sz="4000" i="1">
                            <a:latin typeface="Cambria Math" panose="02040503050406030204" pitchFamily="18" charset="0"/>
                          </a:rPr>
                        </m:ctrlPr>
                      </m:fPr>
                      <m:num>
                        <m:r>
                          <a:rPr lang="pt-PT" sz="4000" i="1">
                            <a:latin typeface="Cambria Math" panose="02040503050406030204" pitchFamily="18" charset="0"/>
                          </a:rPr>
                          <m:t>100</m:t>
                        </m:r>
                      </m:num>
                      <m:den>
                        <m:r>
                          <a:rPr lang="pt-PT" sz="4000" i="1">
                            <a:latin typeface="Cambria Math" panose="02040503050406030204" pitchFamily="18" charset="0"/>
                          </a:rPr>
                          <m:t>1+</m:t>
                        </m:r>
                        <m:sSup>
                          <m:sSupPr>
                            <m:ctrlPr>
                              <a:rPr lang="pt-PT" sz="4000" i="1">
                                <a:latin typeface="Cambria Math" panose="02040503050406030204" pitchFamily="18" charset="0"/>
                              </a:rPr>
                            </m:ctrlPr>
                          </m:sSupPr>
                          <m:e>
                            <m:r>
                              <a:rPr lang="pt-PT" sz="4000" i="1">
                                <a:latin typeface="Cambria Math" panose="02040503050406030204" pitchFamily="18" charset="0"/>
                              </a:rPr>
                              <m:t>𝑒</m:t>
                            </m:r>
                          </m:e>
                          <m:sup>
                            <m:r>
                              <a:rPr lang="pt-PT" sz="4000" i="1">
                                <a:latin typeface="Cambria Math" panose="02040503050406030204" pitchFamily="18" charset="0"/>
                              </a:rPr>
                              <m:t>3−</m:t>
                            </m:r>
                            <m:r>
                              <a:rPr lang="pt-PT" sz="4000" i="1">
                                <a:latin typeface="Cambria Math" panose="02040503050406030204" pitchFamily="18" charset="0"/>
                              </a:rPr>
                              <m:t>𝑡</m:t>
                            </m:r>
                            <m:r>
                              <a:rPr lang="pt-PT" sz="4000" b="0" i="1" smtClean="0">
                                <a:latin typeface="Cambria Math" panose="02040503050406030204" pitchFamily="18" charset="0"/>
                              </a:rPr>
                              <m:t>  </m:t>
                            </m:r>
                          </m:sup>
                        </m:sSup>
                      </m:den>
                    </m:f>
                  </m:oMath>
                </a14:m>
                <a:r>
                  <a:rPr lang="pt-PT" sz="4000" dirty="0" smtClean="0"/>
                  <a:t> where </a:t>
                </a:r>
                <a14:m>
                  <m:oMath xmlns:m="http://schemas.openxmlformats.org/officeDocument/2006/math">
                    <m:r>
                      <a:rPr lang="pt-PT" sz="4000" i="1" dirty="0" smtClean="0">
                        <a:latin typeface="Cambria Math" panose="02040503050406030204" pitchFamily="18" charset="0"/>
                      </a:rPr>
                      <m:t>𝑃</m:t>
                    </m:r>
                    <m:r>
                      <a:rPr lang="pt-PT" sz="4000" i="1" dirty="0" smtClean="0">
                        <a:latin typeface="Cambria Math" panose="02040503050406030204" pitchFamily="18" charset="0"/>
                      </a:rPr>
                      <m:t>(</m:t>
                    </m:r>
                    <m:r>
                      <a:rPr lang="pt-PT" sz="4000" i="1" dirty="0" smtClean="0">
                        <a:latin typeface="Cambria Math" panose="02040503050406030204" pitchFamily="18" charset="0"/>
                      </a:rPr>
                      <m:t>𝑡</m:t>
                    </m:r>
                    <m:r>
                      <a:rPr lang="pt-PT" sz="4000" i="1" dirty="0">
                        <a:latin typeface="Cambria Math" panose="02040503050406030204" pitchFamily="18" charset="0"/>
                      </a:rPr>
                      <m:t>) </m:t>
                    </m:r>
                  </m:oMath>
                </a14:m>
                <a:r>
                  <a:rPr lang="pt-PT" sz="4000" dirty="0" err="1"/>
                  <a:t>is</a:t>
                </a:r>
                <a:r>
                  <a:rPr lang="pt-PT" sz="4000" dirty="0"/>
                  <a:t> </a:t>
                </a:r>
                <a:r>
                  <a:rPr lang="pt-PT" sz="4000" dirty="0" err="1"/>
                  <a:t>the</a:t>
                </a:r>
                <a:r>
                  <a:rPr lang="pt-PT" sz="4000" dirty="0"/>
                  <a:t> </a:t>
                </a:r>
                <a:r>
                  <a:rPr lang="pt-PT" sz="4000" dirty="0" err="1"/>
                  <a:t>number</a:t>
                </a:r>
                <a:r>
                  <a:rPr lang="pt-PT" sz="4000" dirty="0"/>
                  <a:t> </a:t>
                </a:r>
                <a:r>
                  <a:rPr lang="pt-PT" sz="4000" dirty="0" err="1"/>
                  <a:t>of</a:t>
                </a:r>
                <a:r>
                  <a:rPr lang="pt-PT" sz="4000" dirty="0"/>
                  <a:t> </a:t>
                </a:r>
                <a:r>
                  <a:rPr lang="pt-PT" sz="4000" dirty="0" err="1"/>
                  <a:t>infected</a:t>
                </a:r>
                <a:r>
                  <a:rPr lang="pt-PT" sz="4000" dirty="0"/>
                  <a:t> </a:t>
                </a:r>
                <a:r>
                  <a:rPr lang="pt-PT" sz="4000" dirty="0" err="1"/>
                  <a:t>people</a:t>
                </a:r>
                <a:r>
                  <a:rPr lang="pt-PT" sz="4000" dirty="0"/>
                  <a:t> </a:t>
                </a:r>
                <a:r>
                  <a:rPr lang="pt-PT" sz="4000" dirty="0" err="1"/>
                  <a:t>and</a:t>
                </a:r>
                <a:r>
                  <a:rPr lang="pt-PT" sz="4000" dirty="0"/>
                  <a:t> </a:t>
                </a:r>
                <a14:m>
                  <m:oMath xmlns:m="http://schemas.openxmlformats.org/officeDocument/2006/math">
                    <m:r>
                      <a:rPr lang="pt-PT" sz="4000" i="1" dirty="0" smtClean="0">
                        <a:latin typeface="Cambria Math" panose="02040503050406030204" pitchFamily="18" charset="0"/>
                      </a:rPr>
                      <m:t>𝑡</m:t>
                    </m:r>
                  </m:oMath>
                </a14:m>
                <a:r>
                  <a:rPr lang="pt-PT" sz="4000" i="1" dirty="0"/>
                  <a:t> </a:t>
                </a:r>
                <a:r>
                  <a:rPr lang="pt-PT" sz="4000" dirty="0" err="1"/>
                  <a:t>is</a:t>
                </a:r>
                <a:r>
                  <a:rPr lang="pt-PT" sz="4000" dirty="0"/>
                  <a:t> </a:t>
                </a:r>
                <a:r>
                  <a:rPr lang="pt-PT" sz="4000" dirty="0" err="1"/>
                  <a:t>the</a:t>
                </a:r>
                <a:r>
                  <a:rPr lang="pt-PT" sz="4000" dirty="0"/>
                  <a:t> </a:t>
                </a:r>
                <a:r>
                  <a:rPr lang="pt-PT" sz="4000" dirty="0" smtClean="0"/>
                  <a:t>	</a:t>
                </a:r>
                <a:r>
                  <a:rPr lang="pt-PT" sz="4000" dirty="0" err="1" smtClean="0"/>
                  <a:t>number</a:t>
                </a:r>
                <a:r>
                  <a:rPr lang="pt-PT" sz="4000" dirty="0" smtClean="0"/>
                  <a:t> </a:t>
                </a:r>
                <a:r>
                  <a:rPr lang="pt-PT" sz="4000" dirty="0" err="1" smtClean="0"/>
                  <a:t>of</a:t>
                </a:r>
                <a:r>
                  <a:rPr lang="pt-PT" sz="4000" dirty="0" smtClean="0"/>
                  <a:t> </a:t>
                </a:r>
                <a:r>
                  <a:rPr lang="pt-PT" sz="4000" dirty="0" err="1" smtClean="0"/>
                  <a:t>days</a:t>
                </a:r>
                <a:r>
                  <a:rPr lang="pt-PT" sz="4000" dirty="0" smtClean="0"/>
                  <a:t> </a:t>
                </a:r>
                <a:r>
                  <a:rPr lang="pt-PT" sz="4000" dirty="0" err="1"/>
                  <a:t>counted</a:t>
                </a:r>
                <a:r>
                  <a:rPr lang="pt-PT" sz="4000" dirty="0"/>
                  <a:t> </a:t>
                </a:r>
                <a:r>
                  <a:rPr lang="pt-PT" sz="4000" dirty="0" err="1" smtClean="0"/>
                  <a:t>after</a:t>
                </a:r>
                <a:r>
                  <a:rPr lang="pt-PT" sz="4000" dirty="0" smtClean="0"/>
                  <a:t> </a:t>
                </a:r>
                <a:r>
                  <a:rPr lang="pt-PT" sz="4000" dirty="0" err="1"/>
                  <a:t>the</a:t>
                </a:r>
                <a:r>
                  <a:rPr lang="pt-PT" sz="4000" dirty="0"/>
                  <a:t> </a:t>
                </a:r>
                <a:r>
                  <a:rPr lang="pt-PT" sz="4000" dirty="0" err="1"/>
                  <a:t>disease</a:t>
                </a:r>
                <a:r>
                  <a:rPr lang="pt-PT" sz="4000" dirty="0"/>
                  <a:t> </a:t>
                </a:r>
                <a:r>
                  <a:rPr lang="pt-PT" sz="4000" dirty="0" err="1" smtClean="0"/>
                  <a:t>started</a:t>
                </a:r>
                <a:r>
                  <a:rPr lang="pt-PT" sz="4000" dirty="0" smtClean="0"/>
                  <a:t>.</a:t>
                </a:r>
              </a:p>
              <a:p>
                <a:pPr marL="0" indent="0" algn="just">
                  <a:lnSpc>
                    <a:spcPct val="160000"/>
                  </a:lnSpc>
                  <a:buNone/>
                </a:pPr>
                <a:endParaRPr lang="pt-PT" sz="2900" dirty="0" smtClean="0"/>
              </a:p>
              <a:p>
                <a:pPr marL="980100" lvl="2" algn="just">
                  <a:lnSpc>
                    <a:spcPct val="160000"/>
                  </a:lnSpc>
                  <a:buFont typeface="+mj-lt"/>
                  <a:buAutoNum type="alphaLcParenR"/>
                </a:pPr>
                <a:r>
                  <a:rPr lang="pt-PT" sz="3400" dirty="0" err="1" smtClean="0"/>
                  <a:t>Estimate</a:t>
                </a:r>
                <a:r>
                  <a:rPr lang="pt-PT" sz="3400" dirty="0" smtClean="0"/>
                  <a:t> </a:t>
                </a:r>
                <a:r>
                  <a:rPr lang="pt-PT" sz="3400" dirty="0" err="1"/>
                  <a:t>the</a:t>
                </a:r>
                <a:r>
                  <a:rPr lang="pt-PT" sz="3400" dirty="0"/>
                  <a:t> </a:t>
                </a:r>
                <a:r>
                  <a:rPr lang="pt-PT" sz="3400" dirty="0" err="1"/>
                  <a:t>number</a:t>
                </a:r>
                <a:r>
                  <a:rPr lang="pt-PT" sz="3400" dirty="0"/>
                  <a:t> </a:t>
                </a:r>
                <a:r>
                  <a:rPr lang="pt-PT" sz="3400" dirty="0" err="1"/>
                  <a:t>of</a:t>
                </a:r>
                <a:r>
                  <a:rPr lang="pt-PT" sz="3400" dirty="0"/>
                  <a:t> </a:t>
                </a:r>
                <a:r>
                  <a:rPr lang="pt-PT" sz="3400" dirty="0" err="1"/>
                  <a:t>infected</a:t>
                </a:r>
                <a:r>
                  <a:rPr lang="pt-PT" sz="3400" dirty="0"/>
                  <a:t> </a:t>
                </a:r>
                <a:r>
                  <a:rPr lang="pt-PT" sz="3400" dirty="0" err="1"/>
                  <a:t>students</a:t>
                </a:r>
                <a:r>
                  <a:rPr lang="pt-PT" sz="3400" dirty="0"/>
                  <a:t>.</a:t>
                </a:r>
              </a:p>
              <a:p>
                <a:pPr marL="980100" lvl="2" algn="just">
                  <a:lnSpc>
                    <a:spcPct val="170000"/>
                  </a:lnSpc>
                  <a:buFont typeface="+mj-lt"/>
                  <a:buAutoNum type="alphaLcParenR"/>
                </a:pPr>
                <a:r>
                  <a:rPr lang="pt-PT" sz="3400" dirty="0"/>
                  <a:t>In a </a:t>
                </a:r>
                <a:r>
                  <a:rPr lang="pt-PT" sz="3400" dirty="0" err="1"/>
                  <a:t>long-term</a:t>
                </a:r>
                <a:r>
                  <a:rPr lang="pt-PT" sz="3400" dirty="0"/>
                  <a:t>, </a:t>
                </a:r>
                <a:r>
                  <a:rPr lang="pt-PT" sz="3400" dirty="0" err="1"/>
                  <a:t>how</a:t>
                </a:r>
                <a:r>
                  <a:rPr lang="pt-PT" sz="3400" dirty="0"/>
                  <a:t> </a:t>
                </a:r>
                <a:r>
                  <a:rPr lang="pt-PT" sz="3400" dirty="0" err="1"/>
                  <a:t>many</a:t>
                </a:r>
                <a:r>
                  <a:rPr lang="pt-PT" sz="3400" dirty="0"/>
                  <a:t> </a:t>
                </a:r>
                <a:r>
                  <a:rPr lang="pt-PT" sz="3400" dirty="0" err="1"/>
                  <a:t>students</a:t>
                </a:r>
                <a:r>
                  <a:rPr lang="pt-PT" sz="3400" dirty="0"/>
                  <a:t> </a:t>
                </a:r>
                <a:r>
                  <a:rPr lang="pt-PT" sz="3400" dirty="0" err="1"/>
                  <a:t>will</a:t>
                </a:r>
                <a:r>
                  <a:rPr lang="pt-PT" sz="3400" dirty="0"/>
                  <a:t> </a:t>
                </a:r>
                <a:r>
                  <a:rPr lang="pt-PT" sz="3400" dirty="0" err="1"/>
                  <a:t>be</a:t>
                </a:r>
                <a:r>
                  <a:rPr lang="pt-PT" sz="3400" dirty="0"/>
                  <a:t> </a:t>
                </a:r>
                <a:r>
                  <a:rPr lang="pt-PT" sz="3400" dirty="0" err="1"/>
                  <a:t>infected</a:t>
                </a:r>
                <a:r>
                  <a:rPr lang="pt-PT" sz="3400" dirty="0"/>
                  <a:t>?</a:t>
                </a:r>
              </a:p>
              <a:p>
                <a:pPr marL="980100" lvl="2" algn="just">
                  <a:lnSpc>
                    <a:spcPct val="170000"/>
                  </a:lnSpc>
                  <a:buFont typeface="+mj-lt"/>
                  <a:buAutoNum type="alphaLcParenR"/>
                </a:pPr>
                <a:r>
                  <a:rPr lang="pt-PT" sz="3400" dirty="0" err="1"/>
                  <a:t>How</a:t>
                </a:r>
                <a:r>
                  <a:rPr lang="pt-PT" sz="3400" dirty="0"/>
                  <a:t> </a:t>
                </a:r>
                <a:r>
                  <a:rPr lang="pt-PT" sz="3400" dirty="0" err="1"/>
                  <a:t>long</a:t>
                </a:r>
                <a:r>
                  <a:rPr lang="pt-PT" sz="3400" dirty="0"/>
                  <a:t> </a:t>
                </a:r>
                <a:r>
                  <a:rPr lang="pt-PT" sz="3400" dirty="0" err="1"/>
                  <a:t>will</a:t>
                </a:r>
                <a:r>
                  <a:rPr lang="pt-PT" sz="3400" dirty="0"/>
                  <a:t> </a:t>
                </a:r>
                <a:r>
                  <a:rPr lang="pt-PT" sz="3400" dirty="0" err="1"/>
                  <a:t>it</a:t>
                </a:r>
                <a:r>
                  <a:rPr lang="pt-PT" sz="3400" dirty="0"/>
                  <a:t> take (in </a:t>
                </a:r>
                <a:r>
                  <a:rPr lang="pt-PT" sz="3400" dirty="0" err="1"/>
                  <a:t>days</a:t>
                </a:r>
                <a:r>
                  <a:rPr lang="pt-PT" sz="3400" dirty="0"/>
                  <a:t>) to </a:t>
                </a:r>
                <a:r>
                  <a:rPr lang="pt-PT" sz="3400" dirty="0" err="1"/>
                  <a:t>infect</a:t>
                </a:r>
                <a:r>
                  <a:rPr lang="pt-PT" sz="3400" dirty="0"/>
                  <a:t> 99 </a:t>
                </a:r>
                <a:r>
                  <a:rPr lang="pt-PT" sz="3400" dirty="0" err="1"/>
                  <a:t>students</a:t>
                </a:r>
                <a:r>
                  <a:rPr lang="pt-PT" sz="3400" dirty="0"/>
                  <a:t>?</a:t>
                </a:r>
              </a:p>
              <a:p>
                <a:pPr marL="980100" lvl="2" algn="just">
                  <a:lnSpc>
                    <a:spcPct val="170000"/>
                  </a:lnSpc>
                  <a:buFont typeface="+mj-lt"/>
                  <a:buAutoNum type="alphaLcParenR"/>
                </a:pPr>
                <a:r>
                  <a:rPr lang="pt-PT" sz="3400" dirty="0"/>
                  <a:t>In </a:t>
                </a:r>
                <a:r>
                  <a:rPr lang="pt-PT" sz="3400" dirty="0" err="1"/>
                  <a:t>which</a:t>
                </a:r>
                <a:r>
                  <a:rPr lang="pt-PT" sz="3400" dirty="0"/>
                  <a:t> </a:t>
                </a:r>
                <a:r>
                  <a:rPr lang="pt-PT" sz="3400" dirty="0" err="1"/>
                  <a:t>day</a:t>
                </a:r>
                <a:r>
                  <a:rPr lang="pt-PT" sz="3400" dirty="0"/>
                  <a:t> </a:t>
                </a:r>
                <a:r>
                  <a:rPr lang="pt-PT" sz="3400" dirty="0" err="1"/>
                  <a:t>the</a:t>
                </a:r>
                <a:r>
                  <a:rPr lang="pt-PT" sz="3400" dirty="0"/>
                  <a:t> </a:t>
                </a:r>
                <a:r>
                  <a:rPr lang="pt-PT" sz="3400" dirty="0" err="1"/>
                  <a:t>number</a:t>
                </a:r>
                <a:r>
                  <a:rPr lang="pt-PT" sz="3400" dirty="0"/>
                  <a:t> </a:t>
                </a:r>
                <a:r>
                  <a:rPr lang="pt-PT" sz="3400" dirty="0" err="1"/>
                  <a:t>of</a:t>
                </a:r>
                <a:r>
                  <a:rPr lang="pt-PT" sz="3400" dirty="0"/>
                  <a:t> </a:t>
                </a:r>
                <a:r>
                  <a:rPr lang="pt-PT" sz="3400" dirty="0" err="1"/>
                  <a:t>infected</a:t>
                </a:r>
                <a:r>
                  <a:rPr lang="pt-PT" sz="3400" dirty="0"/>
                  <a:t> </a:t>
                </a:r>
                <a:r>
                  <a:rPr lang="pt-PT" sz="3400" dirty="0" err="1"/>
                  <a:t>students</a:t>
                </a:r>
                <a:r>
                  <a:rPr lang="pt-PT" sz="3400" dirty="0"/>
                  <a:t> </a:t>
                </a:r>
                <a:r>
                  <a:rPr lang="pt-PT" sz="3400" dirty="0" err="1"/>
                  <a:t>increased</a:t>
                </a:r>
                <a:r>
                  <a:rPr lang="pt-PT" sz="3400" dirty="0"/>
                  <a:t> </a:t>
                </a:r>
                <a:r>
                  <a:rPr lang="pt-PT" sz="3400" dirty="0" err="1"/>
                  <a:t>the</a:t>
                </a:r>
                <a:r>
                  <a:rPr lang="pt-PT" sz="3400" dirty="0"/>
                  <a:t> </a:t>
                </a:r>
                <a:r>
                  <a:rPr lang="pt-PT" sz="3400" dirty="0" err="1"/>
                  <a:t>most</a:t>
                </a:r>
                <a:r>
                  <a:rPr lang="pt-PT" sz="3400" dirty="0"/>
                  <a:t>? </a:t>
                </a:r>
                <a:r>
                  <a:rPr lang="pt-PT" sz="3400" dirty="0" err="1"/>
                  <a:t>How</a:t>
                </a:r>
                <a:r>
                  <a:rPr lang="pt-PT" sz="3400" dirty="0"/>
                  <a:t> </a:t>
                </a:r>
                <a:r>
                  <a:rPr lang="pt-PT" sz="3400" dirty="0" err="1"/>
                  <a:t>high</a:t>
                </a:r>
                <a:r>
                  <a:rPr lang="pt-PT" sz="3400" dirty="0"/>
                  <a:t> </a:t>
                </a:r>
                <a:r>
                  <a:rPr lang="pt-PT" sz="3400" dirty="0" err="1"/>
                  <a:t>was</a:t>
                </a:r>
                <a:r>
                  <a:rPr lang="pt-PT" sz="3400" dirty="0"/>
                  <a:t> </a:t>
                </a:r>
                <a:r>
                  <a:rPr lang="pt-PT" sz="3400" dirty="0" err="1"/>
                  <a:t>that</a:t>
                </a:r>
                <a:r>
                  <a:rPr lang="pt-PT" sz="3400" dirty="0"/>
                  <a:t> </a:t>
                </a:r>
                <a:r>
                  <a:rPr lang="pt-PT" sz="3400" dirty="0" err="1"/>
                  <a:t>raise</a:t>
                </a:r>
                <a:r>
                  <a:rPr lang="pt-PT" sz="3400" dirty="0"/>
                  <a:t>?</a:t>
                </a:r>
              </a:p>
              <a:p>
                <a:pPr marL="180000" indent="0" algn="just">
                  <a:buNone/>
                </a:pPr>
                <a:endParaRPr lang="pt-PT" sz="3400" dirty="0" smtClean="0"/>
              </a:p>
              <a:p>
                <a:pPr marL="0" indent="0">
                  <a:buNone/>
                </a:pPr>
                <a:r>
                  <a:rPr lang="pt-PT" dirty="0"/>
                  <a:t>	</a:t>
                </a:r>
              </a:p>
            </p:txBody>
          </p:sp>
        </mc:Choice>
        <mc:Fallback xmlns="">
          <p:sp>
            <p:nvSpPr>
              <p:cNvPr id="3" name="Marcador de Posição de Conteúdo 2"/>
              <p:cNvSpPr>
                <a:spLocks noGrp="1" noRot="1" noChangeAspect="1" noMove="1" noResize="1" noEditPoints="1" noAdjustHandles="1" noChangeArrowheads="1" noChangeShapeType="1" noTextEdit="1"/>
              </p:cNvSpPr>
              <p:nvPr>
                <p:ph idx="1"/>
              </p:nvPr>
            </p:nvSpPr>
            <p:spPr>
              <a:xfrm>
                <a:off x="2203371" y="1831223"/>
                <a:ext cx="9439130" cy="4878670"/>
              </a:xfrm>
              <a:blipFill rotWithShape="0">
                <a:blip r:embed="rId2"/>
                <a:stretch>
                  <a:fillRect l="-258" t="-1373" r="-323"/>
                </a:stretch>
              </a:blipFill>
            </p:spPr>
            <p:txBody>
              <a:bodyPr/>
              <a:lstStyle/>
              <a:p>
                <a:r>
                  <a:rPr lang="pt-PT">
                    <a:noFill/>
                  </a:rPr>
                  <a:t> </a:t>
                </a:r>
              </a:p>
            </p:txBody>
          </p:sp>
        </mc:Fallback>
      </mc:AlternateContent>
      <p:pic>
        <p:nvPicPr>
          <p:cNvPr id="5" name="Imagem 4"/>
          <p:cNvPicPr>
            <a:picLocks noChangeAspect="1"/>
          </p:cNvPicPr>
          <p:nvPr/>
        </p:nvPicPr>
        <p:blipFill>
          <a:blip r:embed="rId3"/>
          <a:stretch>
            <a:fillRect/>
          </a:stretch>
        </p:blipFill>
        <p:spPr>
          <a:xfrm>
            <a:off x="8669102" y="219900"/>
            <a:ext cx="3225064" cy="1207113"/>
          </a:xfrm>
          <a:prstGeom prst="rect">
            <a:avLst/>
          </a:prstGeom>
        </p:spPr>
      </p:pic>
      <p:sp>
        <p:nvSpPr>
          <p:cNvPr id="6" name="Título 1"/>
          <p:cNvSpPr txBox="1">
            <a:spLocks/>
          </p:cNvSpPr>
          <p:nvPr/>
        </p:nvSpPr>
        <p:spPr>
          <a:xfrm>
            <a:off x="2368808" y="606184"/>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PT" sz="3200" b="1" smtClean="0"/>
              <a:t>POPULATION MODELS</a:t>
            </a:r>
            <a:endParaRPr lang="pt-PT" sz="3200" dirty="0"/>
          </a:p>
        </p:txBody>
      </p:sp>
    </p:spTree>
    <p:extLst>
      <p:ext uri="{BB962C8B-B14F-4D97-AF65-F5344CB8AC3E}">
        <p14:creationId xmlns:p14="http://schemas.microsoft.com/office/powerpoint/2010/main" val="12423182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Posição de Conteúdo 2"/>
              <p:cNvSpPr>
                <a:spLocks noGrp="1"/>
              </p:cNvSpPr>
              <p:nvPr>
                <p:ph idx="1"/>
              </p:nvPr>
            </p:nvSpPr>
            <p:spPr/>
            <p:txBody>
              <a:bodyPr/>
              <a:lstStyle/>
              <a:p>
                <a:r>
                  <a:rPr lang="pt-PT" dirty="0" smtClean="0"/>
                  <a:t>Answer </a:t>
                </a:r>
                <a:r>
                  <a:rPr lang="pt-PT" dirty="0" err="1" smtClean="0"/>
                  <a:t>key</a:t>
                </a:r>
                <a:r>
                  <a:rPr lang="pt-PT" dirty="0" smtClean="0"/>
                  <a:t> (</a:t>
                </a:r>
                <a:r>
                  <a:rPr lang="pt-PT" dirty="0" err="1" smtClean="0"/>
                  <a:t>using</a:t>
                </a:r>
                <a:r>
                  <a:rPr lang="pt-PT" dirty="0" smtClean="0"/>
                  <a:t> </a:t>
                </a:r>
                <a:r>
                  <a:rPr lang="pt-PT" dirty="0" err="1" smtClean="0"/>
                  <a:t>graph</a:t>
                </a:r>
                <a:r>
                  <a:rPr lang="pt-PT" dirty="0" smtClean="0"/>
                  <a:t> </a:t>
                </a:r>
                <a:r>
                  <a:rPr lang="pt-PT" dirty="0" err="1" smtClean="0"/>
                  <a:t>calculatar</a:t>
                </a:r>
                <a:r>
                  <a:rPr lang="pt-PT" dirty="0" smtClean="0"/>
                  <a:t>)</a:t>
                </a:r>
              </a:p>
              <a:p>
                <a:pPr marL="0" indent="0">
                  <a:buNone/>
                </a:pPr>
                <a:endParaRPr lang="pt-PT" dirty="0"/>
              </a:p>
              <a:p>
                <a:pPr>
                  <a:buFont typeface="+mj-lt"/>
                  <a:buAutoNum type="alphaLcParenR"/>
                </a:pPr>
                <a14:m>
                  <m:oMath xmlns:m="http://schemas.openxmlformats.org/officeDocument/2006/math">
                    <m:r>
                      <a:rPr lang="pt-PT" b="0" i="1" smtClean="0">
                        <a:latin typeface="Cambria Math" panose="02040503050406030204" pitchFamily="18" charset="0"/>
                      </a:rPr>
                      <m:t>𝑃</m:t>
                    </m:r>
                    <m:d>
                      <m:dPr>
                        <m:ctrlPr>
                          <a:rPr lang="pt-PT" b="0" i="1" smtClean="0">
                            <a:latin typeface="Cambria Math" panose="02040503050406030204" pitchFamily="18" charset="0"/>
                          </a:rPr>
                        </m:ctrlPr>
                      </m:dPr>
                      <m:e>
                        <m:r>
                          <a:rPr lang="pt-PT" b="0" i="1" smtClean="0">
                            <a:latin typeface="Cambria Math" panose="02040503050406030204" pitchFamily="18" charset="0"/>
                          </a:rPr>
                          <m:t>0</m:t>
                        </m:r>
                      </m:e>
                    </m:d>
                    <m:r>
                      <a:rPr lang="pt-PT" b="0" i="1" smtClean="0">
                        <a:latin typeface="Cambria Math" panose="02040503050406030204" pitchFamily="18" charset="0"/>
                      </a:rPr>
                      <m:t>=</m:t>
                    </m:r>
                    <m:f>
                      <m:fPr>
                        <m:ctrlPr>
                          <a:rPr lang="pt-PT" b="0" i="1" smtClean="0">
                            <a:latin typeface="Cambria Math" panose="02040503050406030204" pitchFamily="18" charset="0"/>
                          </a:rPr>
                        </m:ctrlPr>
                      </m:fPr>
                      <m:num>
                        <m:r>
                          <a:rPr lang="pt-PT" b="0" i="1" smtClean="0">
                            <a:latin typeface="Cambria Math" panose="02040503050406030204" pitchFamily="18" charset="0"/>
                          </a:rPr>
                          <m:t>100</m:t>
                        </m:r>
                      </m:num>
                      <m:den>
                        <m:r>
                          <a:rPr lang="pt-PT" b="0" i="1" smtClean="0">
                            <a:latin typeface="Cambria Math" panose="02040503050406030204" pitchFamily="18" charset="0"/>
                          </a:rPr>
                          <m:t>1+</m:t>
                        </m:r>
                        <m:sSup>
                          <m:sSupPr>
                            <m:ctrlPr>
                              <a:rPr lang="pt-PT" b="0" i="1" smtClean="0">
                                <a:latin typeface="Cambria Math" panose="02040503050406030204" pitchFamily="18" charset="0"/>
                              </a:rPr>
                            </m:ctrlPr>
                          </m:sSupPr>
                          <m:e>
                            <m:r>
                              <a:rPr lang="pt-PT" b="0" i="1" smtClean="0">
                                <a:latin typeface="Cambria Math" panose="02040503050406030204" pitchFamily="18" charset="0"/>
                              </a:rPr>
                              <m:t>𝑒</m:t>
                            </m:r>
                          </m:e>
                          <m:sup>
                            <m:r>
                              <a:rPr lang="pt-PT" b="0" i="1" smtClean="0">
                                <a:latin typeface="Cambria Math" panose="02040503050406030204" pitchFamily="18" charset="0"/>
                              </a:rPr>
                              <m:t>3−0</m:t>
                            </m:r>
                          </m:sup>
                        </m:sSup>
                      </m:den>
                    </m:f>
                    <m:r>
                      <a:rPr lang="pt-PT" b="0" i="1" smtClean="0">
                        <a:latin typeface="Cambria Math" panose="02040503050406030204" pitchFamily="18" charset="0"/>
                        <a:ea typeface="Cambria Math" panose="02040503050406030204" pitchFamily="18" charset="0"/>
                      </a:rPr>
                      <m:t>≈5</m:t>
                    </m:r>
                  </m:oMath>
                </a14:m>
                <a:r>
                  <a:rPr lang="pt-PT" dirty="0" smtClean="0"/>
                  <a:t>.</a:t>
                </a:r>
              </a:p>
              <a:p>
                <a:pPr>
                  <a:buFont typeface="+mj-lt"/>
                  <a:buAutoNum type="alphaLcParenR"/>
                </a:pPr>
                <a:r>
                  <a:rPr lang="pt-PT" dirty="0" smtClean="0"/>
                  <a:t>100 </a:t>
                </a:r>
                <a:r>
                  <a:rPr lang="pt-PT" dirty="0" err="1" smtClean="0"/>
                  <a:t>students</a:t>
                </a:r>
                <a:r>
                  <a:rPr lang="pt-PT" dirty="0" smtClean="0"/>
                  <a:t>.</a:t>
                </a:r>
              </a:p>
              <a:p>
                <a:pPr>
                  <a:buFont typeface="+mj-lt"/>
                  <a:buAutoNum type="alphaLcParenR"/>
                </a:pPr>
                <a14:m>
                  <m:oMath xmlns:m="http://schemas.openxmlformats.org/officeDocument/2006/math">
                    <m:r>
                      <a:rPr lang="pt-PT" b="0" i="1" smtClean="0">
                        <a:latin typeface="Cambria Math" panose="02040503050406030204" pitchFamily="18" charset="0"/>
                      </a:rPr>
                      <m:t>𝑃</m:t>
                    </m:r>
                    <m:d>
                      <m:dPr>
                        <m:ctrlPr>
                          <a:rPr lang="pt-PT" b="0" i="1" smtClean="0">
                            <a:latin typeface="Cambria Math" panose="02040503050406030204" pitchFamily="18" charset="0"/>
                          </a:rPr>
                        </m:ctrlPr>
                      </m:dPr>
                      <m:e>
                        <m:r>
                          <a:rPr lang="pt-PT" b="0" i="1" smtClean="0">
                            <a:latin typeface="Cambria Math" panose="02040503050406030204" pitchFamily="18" charset="0"/>
                          </a:rPr>
                          <m:t>𝑡</m:t>
                        </m:r>
                      </m:e>
                    </m:d>
                    <m:r>
                      <a:rPr lang="pt-PT" b="0" i="1" smtClean="0">
                        <a:latin typeface="Cambria Math" panose="02040503050406030204" pitchFamily="18" charset="0"/>
                      </a:rPr>
                      <m:t>=99</m:t>
                    </m:r>
                    <m:r>
                      <a:rPr lang="pt-PT" b="0" i="1" smtClean="0">
                        <a:latin typeface="Cambria Math" panose="02040503050406030204" pitchFamily="18" charset="0"/>
                        <a:ea typeface="Cambria Math" panose="02040503050406030204" pitchFamily="18" charset="0"/>
                      </a:rPr>
                      <m:t>⟺</m:t>
                    </m:r>
                    <m:f>
                      <m:fPr>
                        <m:ctrlPr>
                          <a:rPr lang="pt-PT" b="0" i="1" smtClean="0">
                            <a:latin typeface="Cambria Math" panose="02040503050406030204" pitchFamily="18" charset="0"/>
                            <a:ea typeface="Cambria Math" panose="02040503050406030204" pitchFamily="18" charset="0"/>
                          </a:rPr>
                        </m:ctrlPr>
                      </m:fPr>
                      <m:num>
                        <m:r>
                          <a:rPr lang="pt-PT" b="0" i="1" smtClean="0">
                            <a:latin typeface="Cambria Math" panose="02040503050406030204" pitchFamily="18" charset="0"/>
                            <a:ea typeface="Cambria Math" panose="02040503050406030204" pitchFamily="18" charset="0"/>
                          </a:rPr>
                          <m:t>100</m:t>
                        </m:r>
                      </m:num>
                      <m:den>
                        <m:r>
                          <a:rPr lang="pt-PT" b="0" i="1" smtClean="0">
                            <a:latin typeface="Cambria Math" panose="02040503050406030204" pitchFamily="18" charset="0"/>
                            <a:ea typeface="Cambria Math" panose="02040503050406030204" pitchFamily="18" charset="0"/>
                          </a:rPr>
                          <m:t>1+</m:t>
                        </m:r>
                        <m:sSup>
                          <m:sSupPr>
                            <m:ctrlPr>
                              <a:rPr lang="pt-PT" b="0" i="1" smtClean="0">
                                <a:latin typeface="Cambria Math" panose="02040503050406030204" pitchFamily="18" charset="0"/>
                                <a:ea typeface="Cambria Math" panose="02040503050406030204" pitchFamily="18" charset="0"/>
                              </a:rPr>
                            </m:ctrlPr>
                          </m:sSupPr>
                          <m:e>
                            <m:r>
                              <a:rPr lang="pt-PT" b="0" i="1" smtClean="0">
                                <a:latin typeface="Cambria Math" panose="02040503050406030204" pitchFamily="18" charset="0"/>
                                <a:ea typeface="Cambria Math" panose="02040503050406030204" pitchFamily="18" charset="0"/>
                              </a:rPr>
                              <m:t>𝑒</m:t>
                            </m:r>
                          </m:e>
                          <m:sup>
                            <m:r>
                              <a:rPr lang="pt-PT" b="0" i="1" smtClean="0">
                                <a:latin typeface="Cambria Math" panose="02040503050406030204" pitchFamily="18" charset="0"/>
                                <a:ea typeface="Cambria Math" panose="02040503050406030204" pitchFamily="18" charset="0"/>
                              </a:rPr>
                              <m:t>3−</m:t>
                            </m:r>
                            <m:r>
                              <a:rPr lang="pt-PT" b="0" i="1" smtClean="0">
                                <a:latin typeface="Cambria Math" panose="02040503050406030204" pitchFamily="18" charset="0"/>
                                <a:ea typeface="Cambria Math" panose="02040503050406030204" pitchFamily="18" charset="0"/>
                              </a:rPr>
                              <m:t>𝑡</m:t>
                            </m:r>
                          </m:sup>
                        </m:sSup>
                      </m:den>
                    </m:f>
                    <m:r>
                      <a:rPr lang="pt-PT" b="0" i="0" smtClean="0">
                        <a:latin typeface="Cambria Math" panose="02040503050406030204" pitchFamily="18" charset="0"/>
                        <a:ea typeface="Cambria Math" panose="02040503050406030204" pitchFamily="18" charset="0"/>
                      </a:rPr>
                      <m:t>=99</m:t>
                    </m:r>
                    <m:r>
                      <a:rPr lang="pt-PT" b="0" i="1" smtClean="0">
                        <a:latin typeface="Cambria Math" panose="02040503050406030204" pitchFamily="18" charset="0"/>
                        <a:ea typeface="Cambria Math" panose="02040503050406030204" pitchFamily="18" charset="0"/>
                      </a:rPr>
                      <m:t>⟺</m:t>
                    </m:r>
                    <m:r>
                      <a:rPr lang="pt-PT" b="0" i="1" smtClean="0">
                        <a:latin typeface="Cambria Math" panose="02040503050406030204" pitchFamily="18" charset="0"/>
                        <a:ea typeface="Cambria Math" panose="02040503050406030204" pitchFamily="18" charset="0"/>
                      </a:rPr>
                      <m:t>𝑡</m:t>
                    </m:r>
                    <m:r>
                      <a:rPr lang="pt-PT" b="0" i="1" smtClean="0">
                        <a:latin typeface="Cambria Math" panose="02040503050406030204" pitchFamily="18" charset="0"/>
                        <a:ea typeface="Cambria Math" panose="02040503050406030204" pitchFamily="18" charset="0"/>
                      </a:rPr>
                      <m:t>≈</m:t>
                    </m:r>
                  </m:oMath>
                </a14:m>
                <a:r>
                  <a:rPr lang="pt-PT" dirty="0" smtClean="0"/>
                  <a:t> 8.</a:t>
                </a:r>
              </a:p>
              <a:p>
                <a:pPr>
                  <a:buFont typeface="+mj-lt"/>
                  <a:buAutoNum type="alphaLcParenR"/>
                </a:pPr>
                <a:r>
                  <a:rPr lang="pt-PT" dirty="0" err="1" smtClean="0"/>
                  <a:t>On</a:t>
                </a:r>
                <a:r>
                  <a:rPr lang="pt-PT" dirty="0" smtClean="0"/>
                  <a:t> </a:t>
                </a:r>
                <a:r>
                  <a:rPr lang="pt-PT" dirty="0" err="1" smtClean="0"/>
                  <a:t>the</a:t>
                </a:r>
                <a:r>
                  <a:rPr lang="pt-PT" dirty="0" smtClean="0"/>
                  <a:t> 3rd </a:t>
                </a:r>
                <a:r>
                  <a:rPr lang="pt-PT" dirty="0" err="1" smtClean="0"/>
                  <a:t>and</a:t>
                </a:r>
                <a:r>
                  <a:rPr lang="pt-PT" dirty="0" smtClean="0"/>
                  <a:t> 4th </a:t>
                </a:r>
                <a:r>
                  <a:rPr lang="pt-PT" dirty="0" err="1" smtClean="0"/>
                  <a:t>days</a:t>
                </a:r>
                <a:r>
                  <a:rPr lang="pt-PT" dirty="0" smtClean="0"/>
                  <a:t>. </a:t>
                </a:r>
                <a:r>
                  <a:rPr lang="pt-PT" dirty="0" err="1" smtClean="0"/>
                  <a:t>There</a:t>
                </a:r>
                <a:r>
                  <a:rPr lang="pt-PT" dirty="0" smtClean="0"/>
                  <a:t> </a:t>
                </a:r>
                <a:r>
                  <a:rPr lang="pt-PT" dirty="0" err="1" smtClean="0"/>
                  <a:t>was</a:t>
                </a:r>
                <a:r>
                  <a:rPr lang="pt-PT" dirty="0" smtClean="0"/>
                  <a:t> a </a:t>
                </a:r>
                <a:r>
                  <a:rPr lang="pt-PT" dirty="0" err="1" smtClean="0"/>
                  <a:t>rise</a:t>
                </a:r>
                <a:r>
                  <a:rPr lang="pt-PT" dirty="0" smtClean="0"/>
                  <a:t> </a:t>
                </a:r>
                <a:r>
                  <a:rPr lang="pt-PT" dirty="0" err="1" smtClean="0"/>
                  <a:t>of</a:t>
                </a:r>
                <a:r>
                  <a:rPr lang="pt-PT" dirty="0" smtClean="0"/>
                  <a:t> </a:t>
                </a:r>
                <a:r>
                  <a:rPr lang="pt-PT" dirty="0" err="1" smtClean="0"/>
                  <a:t>about</a:t>
                </a:r>
                <a:r>
                  <a:rPr lang="pt-PT" dirty="0" smtClean="0"/>
                  <a:t> 23 </a:t>
                </a:r>
                <a:r>
                  <a:rPr lang="pt-PT" dirty="0" err="1" smtClean="0"/>
                  <a:t>people</a:t>
                </a:r>
                <a:r>
                  <a:rPr lang="pt-PT" dirty="0" smtClean="0"/>
                  <a:t>.</a:t>
                </a:r>
              </a:p>
              <a:p>
                <a:pPr>
                  <a:buFont typeface="+mj-lt"/>
                  <a:buAutoNum type="alphaLcParenR"/>
                </a:pPr>
                <a:endParaRPr lang="pt-PT" dirty="0" smtClean="0"/>
              </a:p>
              <a:p>
                <a:pPr marL="0" indent="0">
                  <a:buNone/>
                </a:pPr>
                <a:endParaRPr lang="pt-PT" dirty="0"/>
              </a:p>
            </p:txBody>
          </p:sp>
        </mc:Choice>
        <mc:Fallback xmlns="">
          <p:sp>
            <p:nvSpPr>
              <p:cNvPr id="3" name="Marcador de Posição de Conteúdo 2"/>
              <p:cNvSpPr>
                <a:spLocks noGrp="1" noRot="1" noChangeAspect="1" noMove="1" noResize="1" noEditPoints="1" noAdjustHandles="1" noChangeArrowheads="1" noChangeShapeType="1" noTextEdit="1"/>
              </p:cNvSpPr>
              <p:nvPr>
                <p:ph idx="1"/>
              </p:nvPr>
            </p:nvSpPr>
            <p:spPr>
              <a:blipFill rotWithShape="0">
                <a:blip r:embed="rId3"/>
                <a:stretch>
                  <a:fillRect l="-547" t="-806"/>
                </a:stretch>
              </a:blipFill>
            </p:spPr>
            <p:txBody>
              <a:bodyPr/>
              <a:lstStyle/>
              <a:p>
                <a:r>
                  <a:rPr lang="pt-PT">
                    <a:noFill/>
                  </a:rPr>
                  <a:t> </a:t>
                </a:r>
              </a:p>
            </p:txBody>
          </p:sp>
        </mc:Fallback>
      </mc:AlternateContent>
      <p:sp>
        <p:nvSpPr>
          <p:cNvPr id="7" name="Título 1"/>
          <p:cNvSpPr txBox="1">
            <a:spLocks/>
          </p:cNvSpPr>
          <p:nvPr/>
        </p:nvSpPr>
        <p:spPr>
          <a:xfrm>
            <a:off x="2368808" y="606184"/>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PT" sz="3200" b="1" smtClean="0"/>
              <a:t>POPULATION MODELS</a:t>
            </a:r>
            <a:endParaRPr lang="pt-PT" sz="3200" dirty="0"/>
          </a:p>
        </p:txBody>
      </p:sp>
      <p:pic>
        <p:nvPicPr>
          <p:cNvPr id="8" name="Imagem 7"/>
          <p:cNvPicPr>
            <a:picLocks noChangeAspect="1"/>
          </p:cNvPicPr>
          <p:nvPr/>
        </p:nvPicPr>
        <p:blipFill>
          <a:blip r:embed="rId4"/>
          <a:stretch>
            <a:fillRect/>
          </a:stretch>
        </p:blipFill>
        <p:spPr>
          <a:xfrm>
            <a:off x="8669102" y="219900"/>
            <a:ext cx="3225064" cy="1207113"/>
          </a:xfrm>
          <a:prstGeom prst="rect">
            <a:avLst/>
          </a:prstGeom>
        </p:spPr>
      </p:pic>
      <p:graphicFrame>
        <p:nvGraphicFramePr>
          <p:cNvPr id="9" name="Objeto 8">
            <a:hlinkClick r:id="" action="ppaction://ole?verb=0"/>
          </p:cNvPr>
          <p:cNvGraphicFramePr>
            <a:graphicFrameLocks noChangeAspect="1"/>
          </p:cNvGraphicFramePr>
          <p:nvPr>
            <p:extLst>
              <p:ext uri="{D42A27DB-BD31-4B8C-83A1-F6EECF244321}">
                <p14:modId xmlns:p14="http://schemas.microsoft.com/office/powerpoint/2010/main" val="3336671552"/>
              </p:ext>
            </p:extLst>
          </p:nvPr>
        </p:nvGraphicFramePr>
        <p:xfrm>
          <a:off x="5073650" y="5643563"/>
          <a:ext cx="914400" cy="771525"/>
        </p:xfrm>
        <a:graphic>
          <a:graphicData uri="http://schemas.openxmlformats.org/presentationml/2006/ole">
            <mc:AlternateContent xmlns:mc="http://schemas.openxmlformats.org/markup-compatibility/2006">
              <mc:Choice xmlns:v="urn:schemas-microsoft-com:vml" Requires="v">
                <p:oleObj spid="_x0000_s1028" name="Objeto da Shell do Packager" showAsIcon="1" r:id="rId5" imgW="914400" imgH="771480" progId="Package">
                  <p:embed/>
                </p:oleObj>
              </mc:Choice>
              <mc:Fallback>
                <p:oleObj name="Objeto da Shell do Packager" showAsIcon="1" r:id="rId5" imgW="914400" imgH="771480" progId="Package">
                  <p:embed/>
                  <p:pic>
                    <p:nvPicPr>
                      <p:cNvPr id="0" name=""/>
                      <p:cNvPicPr/>
                      <p:nvPr/>
                    </p:nvPicPr>
                    <p:blipFill>
                      <a:blip r:embed="rId6"/>
                      <a:stretch>
                        <a:fillRect/>
                      </a:stretch>
                    </p:blipFill>
                    <p:spPr>
                      <a:xfrm>
                        <a:off x="5073650" y="5643563"/>
                        <a:ext cx="914400" cy="771525"/>
                      </a:xfrm>
                      <a:prstGeom prst="rect">
                        <a:avLst/>
                      </a:prstGeom>
                      <a:noFill/>
                    </p:spPr>
                  </p:pic>
                </p:oleObj>
              </mc:Fallback>
            </mc:AlternateContent>
          </a:graphicData>
        </a:graphic>
      </p:graphicFrame>
    </p:spTree>
    <p:extLst>
      <p:ext uri="{BB962C8B-B14F-4D97-AF65-F5344CB8AC3E}">
        <p14:creationId xmlns:p14="http://schemas.microsoft.com/office/powerpoint/2010/main" val="2706955427"/>
      </p:ext>
    </p:extLst>
  </p:cSld>
  <p:clrMapOvr>
    <a:masterClrMapping/>
  </p:clrMapOvr>
  <p:timing>
    <p:tnLst>
      <p:par>
        <p:cTn id="1" dur="indefinite" restart="never" nodeType="tmRoot"/>
      </p:par>
    </p:tnLst>
  </p:timing>
</p:sld>
</file>

<file path=ppt/theme/theme1.xml><?xml version="1.0" encoding="utf-8"?>
<a:theme xmlns:a="http://schemas.openxmlformats.org/drawingml/2006/main" name="Haste">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436</TotalTime>
  <Words>266</Words>
  <Application>Microsoft Office PowerPoint</Application>
  <PresentationFormat>Ecrã Panorâmico</PresentationFormat>
  <Paragraphs>61</Paragraphs>
  <Slides>9</Slides>
  <Notes>0</Notes>
  <HiddenSlides>0</HiddenSlides>
  <MMClips>0</MMClips>
  <ScaleCrop>false</ScaleCrop>
  <HeadingPairs>
    <vt:vector size="8" baseType="variant">
      <vt:variant>
        <vt:lpstr>Tipos de letra usados</vt:lpstr>
      </vt:variant>
      <vt:variant>
        <vt:i4>5</vt:i4>
      </vt:variant>
      <vt:variant>
        <vt:lpstr>Tema</vt:lpstr>
      </vt:variant>
      <vt:variant>
        <vt:i4>1</vt:i4>
      </vt:variant>
      <vt:variant>
        <vt:lpstr>Servidores OLE incorporados</vt:lpstr>
      </vt:variant>
      <vt:variant>
        <vt:i4>1</vt:i4>
      </vt:variant>
      <vt:variant>
        <vt:lpstr>Títulos dos diapositivos</vt:lpstr>
      </vt:variant>
      <vt:variant>
        <vt:i4>9</vt:i4>
      </vt:variant>
    </vt:vector>
  </HeadingPairs>
  <TitlesOfParts>
    <vt:vector size="16" baseType="lpstr">
      <vt:lpstr>Arial</vt:lpstr>
      <vt:lpstr>Calibri</vt:lpstr>
      <vt:lpstr>Cambria Math</vt:lpstr>
      <vt:lpstr>Century Gothic</vt:lpstr>
      <vt:lpstr>Wingdings 3</vt:lpstr>
      <vt:lpstr>Haste</vt:lpstr>
      <vt:lpstr>Pacote</vt:lpstr>
      <vt:lpstr>POPULATION  MODELS</vt:lpstr>
      <vt:lpstr>POPULATION MODELS</vt:lpstr>
      <vt:lpstr>  What are they? What are they used for?</vt:lpstr>
      <vt:lpstr>Apresentação do PowerPoint</vt:lpstr>
      <vt:lpstr>Apresentação do PowerPoint</vt:lpstr>
      <vt:lpstr>POPULATION MODELS</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MODELOS POPULACIONAIS</dc:title>
  <dc:creator>Helena Nunes</dc:creator>
  <cp:lastModifiedBy>Miguel Madureira</cp:lastModifiedBy>
  <cp:revision>64</cp:revision>
  <dcterms:created xsi:type="dcterms:W3CDTF">2018-02-22T18:47:55Z</dcterms:created>
  <dcterms:modified xsi:type="dcterms:W3CDTF">2018-04-08T17:51:31Z</dcterms:modified>
</cp:coreProperties>
</file>