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oliniow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A0589849-4020-4143-9BA1-2FFB183687BB}" type="datetimeFigureOut">
              <a:rPr lang="en-IE" smtClean="0"/>
              <a:t>07/05/2019</a:t>
            </a:fld>
            <a:endParaRPr lang="en-IE"/>
          </a:p>
        </p:txBody>
      </p:sp>
      <p:sp>
        <p:nvSpPr>
          <p:cNvPr id="2" name="Symbol zastępczy stopki 1"/>
          <p:cNvSpPr>
            <a:spLocks noGrp="1"/>
          </p:cNvSpPr>
          <p:nvPr>
            <p:ph type="ftr" sz="quarter" idx="11"/>
          </p:nvPr>
        </p:nvSpPr>
        <p:spPr/>
        <p:txBody>
          <a:bodyPr/>
          <a:lstStyle/>
          <a:p>
            <a:endParaRPr lang="en-IE"/>
          </a:p>
        </p:txBody>
      </p:sp>
      <p:sp>
        <p:nvSpPr>
          <p:cNvPr id="15" name="Symbol zastępczy numeru slajdu 14"/>
          <p:cNvSpPr>
            <a:spLocks noGrp="1"/>
          </p:cNvSpPr>
          <p:nvPr>
            <p:ph type="sldNum" sz="quarter" idx="12"/>
          </p:nvPr>
        </p:nvSpPr>
        <p:spPr>
          <a:xfrm>
            <a:off x="8229600" y="6473952"/>
            <a:ext cx="758952" cy="246888"/>
          </a:xfrm>
        </p:spPr>
        <p:txBody>
          <a:bodyPr/>
          <a:lstStyle/>
          <a:p>
            <a:fld id="{79A69811-7AE2-47DA-9E6C-47FA8CA71DD0}"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0589849-4020-4143-9BA1-2FFB183687BB}" type="datetimeFigureOut">
              <a:rPr lang="en-IE" smtClean="0"/>
              <a:t>07/05/2019</a:t>
            </a:fld>
            <a:endParaRPr lang="en-IE"/>
          </a:p>
        </p:txBody>
      </p:sp>
      <p:sp>
        <p:nvSpPr>
          <p:cNvPr id="5" name="Symbol zastępczy stopki 4"/>
          <p:cNvSpPr>
            <a:spLocks noGrp="1"/>
          </p:cNvSpPr>
          <p:nvPr>
            <p:ph type="ftr" sz="quarter" idx="11"/>
          </p:nvPr>
        </p:nvSpPr>
        <p:spPr/>
        <p:txBody>
          <a:bodyPr/>
          <a:lstStyle/>
          <a:p>
            <a:endParaRPr lang="en-IE"/>
          </a:p>
        </p:txBody>
      </p:sp>
      <p:sp>
        <p:nvSpPr>
          <p:cNvPr id="6" name="Symbol zastępczy numeru slajdu 5"/>
          <p:cNvSpPr>
            <a:spLocks noGrp="1"/>
          </p:cNvSpPr>
          <p:nvPr>
            <p:ph type="sldNum" sz="quarter" idx="12"/>
          </p:nvPr>
        </p:nvSpPr>
        <p:spPr/>
        <p:txBody>
          <a:bodyPr/>
          <a:lstStyle/>
          <a:p>
            <a:fld id="{79A69811-7AE2-47DA-9E6C-47FA8CA71DD0}"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0589849-4020-4143-9BA1-2FFB183687BB}" type="datetimeFigureOut">
              <a:rPr lang="en-IE" smtClean="0"/>
              <a:t>07/05/2019</a:t>
            </a:fld>
            <a:endParaRPr lang="en-IE"/>
          </a:p>
        </p:txBody>
      </p:sp>
      <p:sp>
        <p:nvSpPr>
          <p:cNvPr id="5" name="Symbol zastępczy stopki 4"/>
          <p:cNvSpPr>
            <a:spLocks noGrp="1"/>
          </p:cNvSpPr>
          <p:nvPr>
            <p:ph type="ftr" sz="quarter" idx="11"/>
          </p:nvPr>
        </p:nvSpPr>
        <p:spPr/>
        <p:txBody>
          <a:bodyPr/>
          <a:lstStyle/>
          <a:p>
            <a:endParaRPr lang="en-IE"/>
          </a:p>
        </p:txBody>
      </p:sp>
      <p:sp>
        <p:nvSpPr>
          <p:cNvPr id="6" name="Symbol zastępczy numeru slajdu 5"/>
          <p:cNvSpPr>
            <a:spLocks noGrp="1"/>
          </p:cNvSpPr>
          <p:nvPr>
            <p:ph type="sldNum" sz="quarter" idx="12"/>
          </p:nvPr>
        </p:nvSpPr>
        <p:spPr/>
        <p:txBody>
          <a:bodyPr/>
          <a:lstStyle/>
          <a:p>
            <a:fld id="{79A69811-7AE2-47DA-9E6C-47FA8CA71DD0}"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A0589849-4020-4143-9BA1-2FFB183687BB}" type="datetimeFigureOut">
              <a:rPr lang="en-IE" smtClean="0"/>
              <a:t>07/05/2019</a:t>
            </a:fld>
            <a:endParaRPr lang="en-IE"/>
          </a:p>
        </p:txBody>
      </p:sp>
      <p:sp>
        <p:nvSpPr>
          <p:cNvPr id="19" name="Symbol zastępczy stopki 18"/>
          <p:cNvSpPr>
            <a:spLocks noGrp="1"/>
          </p:cNvSpPr>
          <p:nvPr>
            <p:ph type="ftr" sz="quarter" idx="11"/>
          </p:nvPr>
        </p:nvSpPr>
        <p:spPr>
          <a:xfrm>
            <a:off x="3581400" y="76200"/>
            <a:ext cx="2895600" cy="288925"/>
          </a:xfrm>
        </p:spPr>
        <p:txBody>
          <a:bodyPr/>
          <a:lstStyle/>
          <a:p>
            <a:endParaRPr lang="en-IE"/>
          </a:p>
        </p:txBody>
      </p:sp>
      <p:sp>
        <p:nvSpPr>
          <p:cNvPr id="16" name="Symbol zastępczy numeru slajdu 15"/>
          <p:cNvSpPr>
            <a:spLocks noGrp="1"/>
          </p:cNvSpPr>
          <p:nvPr>
            <p:ph type="sldNum" sz="quarter" idx="12"/>
          </p:nvPr>
        </p:nvSpPr>
        <p:spPr>
          <a:xfrm>
            <a:off x="8229600" y="6473952"/>
            <a:ext cx="758952" cy="246888"/>
          </a:xfrm>
        </p:spPr>
        <p:txBody>
          <a:bodyPr/>
          <a:lstStyle/>
          <a:p>
            <a:fld id="{79A69811-7AE2-47DA-9E6C-47FA8CA71DD0}" type="slidenum">
              <a:rPr lang="en-IE" smtClean="0"/>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oliniow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A0589849-4020-4143-9BA1-2FFB183687BB}" type="datetimeFigureOut">
              <a:rPr lang="en-IE" smtClean="0"/>
              <a:t>07/05/2019</a:t>
            </a:fld>
            <a:endParaRPr lang="en-IE"/>
          </a:p>
        </p:txBody>
      </p:sp>
      <p:sp>
        <p:nvSpPr>
          <p:cNvPr id="11" name="Symbol zastępczy stopki 10"/>
          <p:cNvSpPr>
            <a:spLocks noGrp="1"/>
          </p:cNvSpPr>
          <p:nvPr>
            <p:ph type="ftr" sz="quarter" idx="11"/>
          </p:nvPr>
        </p:nvSpPr>
        <p:spPr/>
        <p:txBody>
          <a:bodyPr/>
          <a:lstStyle/>
          <a:p>
            <a:endParaRPr lang="en-IE"/>
          </a:p>
        </p:txBody>
      </p:sp>
      <p:sp>
        <p:nvSpPr>
          <p:cNvPr id="16" name="Symbol zastępczy numeru slajdu 15"/>
          <p:cNvSpPr>
            <a:spLocks noGrp="1"/>
          </p:cNvSpPr>
          <p:nvPr>
            <p:ph type="sldNum" sz="quarter" idx="12"/>
          </p:nvPr>
        </p:nvSpPr>
        <p:spPr/>
        <p:txBody>
          <a:bodyPr/>
          <a:lstStyle/>
          <a:p>
            <a:fld id="{79A69811-7AE2-47DA-9E6C-47FA8CA71DD0}" type="slidenum">
              <a:rPr lang="en-IE" smtClean="0"/>
              <a:t>‹#›</a:t>
            </a:fld>
            <a:endParaRPr lang="en-IE"/>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A0589849-4020-4143-9BA1-2FFB183687BB}" type="datetimeFigureOut">
              <a:rPr lang="en-IE" smtClean="0"/>
              <a:t>07/05/2019</a:t>
            </a:fld>
            <a:endParaRPr lang="en-IE"/>
          </a:p>
        </p:txBody>
      </p:sp>
      <p:sp>
        <p:nvSpPr>
          <p:cNvPr id="10" name="Symbol zastępczy stopki 9"/>
          <p:cNvSpPr>
            <a:spLocks noGrp="1"/>
          </p:cNvSpPr>
          <p:nvPr>
            <p:ph type="ftr" sz="quarter" idx="11"/>
          </p:nvPr>
        </p:nvSpPr>
        <p:spPr/>
        <p:txBody>
          <a:bodyPr/>
          <a:lstStyle/>
          <a:p>
            <a:endParaRPr lang="en-IE"/>
          </a:p>
        </p:txBody>
      </p:sp>
      <p:sp>
        <p:nvSpPr>
          <p:cNvPr id="31" name="Symbol zastępczy numeru slajdu 30"/>
          <p:cNvSpPr>
            <a:spLocks noGrp="1"/>
          </p:cNvSpPr>
          <p:nvPr>
            <p:ph type="sldNum" sz="quarter" idx="12"/>
          </p:nvPr>
        </p:nvSpPr>
        <p:spPr/>
        <p:txBody>
          <a:bodyPr/>
          <a:lstStyle/>
          <a:p>
            <a:fld id="{79A69811-7AE2-47DA-9E6C-47FA8CA71DD0}" type="slidenum">
              <a:rPr lang="en-IE" smtClean="0"/>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A0589849-4020-4143-9BA1-2FFB183687BB}" type="datetimeFigureOut">
              <a:rPr lang="en-IE" smtClean="0"/>
              <a:t>07/05/2019</a:t>
            </a:fld>
            <a:endParaRPr lang="en-IE"/>
          </a:p>
        </p:txBody>
      </p:sp>
      <p:sp>
        <p:nvSpPr>
          <p:cNvPr id="6" name="Symbol zastępczy stopki 5"/>
          <p:cNvSpPr>
            <a:spLocks noGrp="1"/>
          </p:cNvSpPr>
          <p:nvPr>
            <p:ph type="ftr" sz="quarter" idx="11"/>
          </p:nvPr>
        </p:nvSpPr>
        <p:spPr/>
        <p:txBody>
          <a:bodyPr/>
          <a:lstStyle/>
          <a:p>
            <a:endParaRPr lang="en-IE"/>
          </a:p>
        </p:txBody>
      </p:sp>
      <p:sp>
        <p:nvSpPr>
          <p:cNvPr id="7" name="Symbol zastępczy numeru slajdu 6"/>
          <p:cNvSpPr>
            <a:spLocks noGrp="1"/>
          </p:cNvSpPr>
          <p:nvPr>
            <p:ph type="sldNum" sz="quarter" idx="12"/>
          </p:nvPr>
        </p:nvSpPr>
        <p:spPr>
          <a:xfrm>
            <a:off x="8229600" y="6477000"/>
            <a:ext cx="762000" cy="246888"/>
          </a:xfrm>
        </p:spPr>
        <p:txBody>
          <a:bodyPr/>
          <a:lstStyle/>
          <a:p>
            <a:fld id="{79A69811-7AE2-47DA-9E6C-47FA8CA71DD0}" type="slidenum">
              <a:rPr lang="en-IE" smtClean="0"/>
              <a:t>‹#›</a:t>
            </a:fld>
            <a:endParaRPr lang="en-IE"/>
          </a:p>
        </p:txBody>
      </p:sp>
      <p:sp>
        <p:nvSpPr>
          <p:cNvPr id="11" name="Łącznik prostoliniow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A0589849-4020-4143-9BA1-2FFB183687BB}" type="datetimeFigureOut">
              <a:rPr lang="en-IE" smtClean="0"/>
              <a:t>07/05/2019</a:t>
            </a:fld>
            <a:endParaRPr lang="en-IE"/>
          </a:p>
        </p:txBody>
      </p:sp>
      <p:sp>
        <p:nvSpPr>
          <p:cNvPr id="21" name="Symbol zastępczy stopki 20"/>
          <p:cNvSpPr>
            <a:spLocks noGrp="1"/>
          </p:cNvSpPr>
          <p:nvPr>
            <p:ph type="ftr" sz="quarter" idx="11"/>
          </p:nvPr>
        </p:nvSpPr>
        <p:spPr/>
        <p:txBody>
          <a:bodyPr/>
          <a:lstStyle/>
          <a:p>
            <a:endParaRPr lang="en-IE"/>
          </a:p>
        </p:txBody>
      </p:sp>
      <p:sp>
        <p:nvSpPr>
          <p:cNvPr id="6" name="Symbol zastępczy numeru slajdu 5"/>
          <p:cNvSpPr>
            <a:spLocks noGrp="1"/>
          </p:cNvSpPr>
          <p:nvPr>
            <p:ph type="sldNum" sz="quarter" idx="12"/>
          </p:nvPr>
        </p:nvSpPr>
        <p:spPr/>
        <p:txBody>
          <a:bodyPr/>
          <a:lstStyle/>
          <a:p>
            <a:fld id="{79A69811-7AE2-47DA-9E6C-47FA8CA71DD0}"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A0589849-4020-4143-9BA1-2FFB183687BB}" type="datetimeFigureOut">
              <a:rPr lang="en-IE" smtClean="0"/>
              <a:t>07/05/2019</a:t>
            </a:fld>
            <a:endParaRPr lang="en-IE"/>
          </a:p>
        </p:txBody>
      </p:sp>
      <p:sp>
        <p:nvSpPr>
          <p:cNvPr id="24" name="Symbol zastępczy stopki 23"/>
          <p:cNvSpPr>
            <a:spLocks noGrp="1"/>
          </p:cNvSpPr>
          <p:nvPr>
            <p:ph type="ftr" sz="quarter" idx="11"/>
          </p:nvPr>
        </p:nvSpPr>
        <p:spPr/>
        <p:txBody>
          <a:bodyPr/>
          <a:lstStyle/>
          <a:p>
            <a:endParaRPr lang="en-IE"/>
          </a:p>
        </p:txBody>
      </p:sp>
      <p:sp>
        <p:nvSpPr>
          <p:cNvPr id="7" name="Symbol zastępczy numeru slajdu 6"/>
          <p:cNvSpPr>
            <a:spLocks noGrp="1"/>
          </p:cNvSpPr>
          <p:nvPr>
            <p:ph type="sldNum" sz="quarter" idx="12"/>
          </p:nvPr>
        </p:nvSpPr>
        <p:spPr/>
        <p:txBody>
          <a:bodyPr/>
          <a:lstStyle/>
          <a:p>
            <a:fld id="{79A69811-7AE2-47DA-9E6C-47FA8CA71DD0}"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oliniow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A0589849-4020-4143-9BA1-2FFB183687BB}" type="datetimeFigureOut">
              <a:rPr lang="en-IE" smtClean="0"/>
              <a:t>07/05/2019</a:t>
            </a:fld>
            <a:endParaRPr lang="en-IE"/>
          </a:p>
        </p:txBody>
      </p:sp>
      <p:sp>
        <p:nvSpPr>
          <p:cNvPr id="29" name="Symbol zastępczy stopki 28"/>
          <p:cNvSpPr>
            <a:spLocks noGrp="1"/>
          </p:cNvSpPr>
          <p:nvPr>
            <p:ph type="ftr" sz="quarter" idx="11"/>
          </p:nvPr>
        </p:nvSpPr>
        <p:spPr/>
        <p:txBody>
          <a:bodyPr/>
          <a:lstStyle/>
          <a:p>
            <a:endParaRPr lang="en-IE"/>
          </a:p>
        </p:txBody>
      </p:sp>
      <p:sp>
        <p:nvSpPr>
          <p:cNvPr id="7" name="Symbol zastępczy numeru slajdu 6"/>
          <p:cNvSpPr>
            <a:spLocks noGrp="1"/>
          </p:cNvSpPr>
          <p:nvPr>
            <p:ph type="sldNum" sz="quarter" idx="12"/>
          </p:nvPr>
        </p:nvSpPr>
        <p:spPr/>
        <p:txBody>
          <a:bodyPr/>
          <a:lstStyle/>
          <a:p>
            <a:fld id="{79A69811-7AE2-47DA-9E6C-47FA8CA71DD0}" type="slidenum">
              <a:rPr lang="en-IE" smtClean="0"/>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A0589849-4020-4143-9BA1-2FFB183687BB}" type="datetimeFigureOut">
              <a:rPr lang="en-IE" smtClean="0"/>
              <a:t>07/05/2019</a:t>
            </a:fld>
            <a:endParaRPr lang="en-IE"/>
          </a:p>
        </p:txBody>
      </p:sp>
      <p:sp>
        <p:nvSpPr>
          <p:cNvPr id="5" name="Symbol zastępczy stopki 4"/>
          <p:cNvSpPr>
            <a:spLocks noGrp="1"/>
          </p:cNvSpPr>
          <p:nvPr>
            <p:ph type="ftr" sz="quarter" idx="11"/>
          </p:nvPr>
        </p:nvSpPr>
        <p:spPr/>
        <p:txBody>
          <a:bodyPr/>
          <a:lstStyle/>
          <a:p>
            <a:endParaRPr lang="en-IE"/>
          </a:p>
        </p:txBody>
      </p:sp>
      <p:sp>
        <p:nvSpPr>
          <p:cNvPr id="31" name="Symbol zastępczy numeru slajdu 30"/>
          <p:cNvSpPr>
            <a:spLocks noGrp="1"/>
          </p:cNvSpPr>
          <p:nvPr>
            <p:ph type="sldNum" sz="quarter" idx="12"/>
          </p:nvPr>
        </p:nvSpPr>
        <p:spPr/>
        <p:txBody>
          <a:bodyPr/>
          <a:lstStyle/>
          <a:p>
            <a:fld id="{79A69811-7AE2-47DA-9E6C-47FA8CA71DD0}" type="slidenum">
              <a:rPr lang="en-IE" smtClean="0"/>
              <a:t>‹#›</a:t>
            </a:fld>
            <a:endParaRPr lang="en-IE"/>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oliniow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0589849-4020-4143-9BA1-2FFB183687BB}" type="datetimeFigureOut">
              <a:rPr lang="en-IE" smtClean="0"/>
              <a:t>07/05/2019</a:t>
            </a:fld>
            <a:endParaRPr lang="en-IE"/>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IE"/>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9A69811-7AE2-47DA-9E6C-47FA8CA71DD0}" type="slidenum">
              <a:rPr lang="en-IE" smtClean="0"/>
              <a:t>‹#›</a:t>
            </a:fld>
            <a:endParaRPr lang="en-IE"/>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oliniow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oliniow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implifyingtheory.com/music-note/" TargetMode="External"/><Relationship Id="rId1" Type="http://schemas.openxmlformats.org/officeDocument/2006/relationships/slideLayout" Target="../slideLayouts/slideLayout5.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403648" y="2060848"/>
            <a:ext cx="6400800" cy="1295400"/>
          </a:xfrm>
        </p:spPr>
        <p:txBody>
          <a:bodyPr>
            <a:normAutofit fontScale="90000"/>
          </a:bodyPr>
          <a:lstStyle/>
          <a:p>
            <a:r>
              <a:rPr lang="en-GB" b="1" dirty="0"/>
              <a:t>The Correlation between Maths and Music</a:t>
            </a:r>
            <a:r>
              <a:rPr lang="en-IE" dirty="0"/>
              <a:t/>
            </a:r>
            <a:br>
              <a:rPr lang="en-IE" dirty="0"/>
            </a:br>
            <a:endParaRPr lang="en-IE" dirty="0"/>
          </a:p>
        </p:txBody>
      </p:sp>
      <p:sp>
        <p:nvSpPr>
          <p:cNvPr id="3" name="Podtytuł 2"/>
          <p:cNvSpPr>
            <a:spLocks noGrp="1"/>
          </p:cNvSpPr>
          <p:nvPr>
            <p:ph type="subTitle" idx="1"/>
          </p:nvPr>
        </p:nvSpPr>
        <p:spPr/>
        <p:txBody>
          <a:bodyPr/>
          <a:lstStyle/>
          <a:p>
            <a:endParaRPr lang="en-IE"/>
          </a:p>
        </p:txBody>
      </p:sp>
    </p:spTree>
    <p:extLst>
      <p:ext uri="{BB962C8B-B14F-4D97-AF65-F5344CB8AC3E}">
        <p14:creationId xmlns:p14="http://schemas.microsoft.com/office/powerpoint/2010/main" val="40954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V="1">
            <a:off x="395536" y="6857999"/>
            <a:ext cx="8530208" cy="45719"/>
          </a:xfrm>
        </p:spPr>
        <p:txBody>
          <a:bodyPr>
            <a:normAutofit fontScale="90000"/>
          </a:bodyPr>
          <a:lstStyle/>
          <a:p>
            <a:endParaRPr lang="en-IE" dirty="0"/>
          </a:p>
        </p:txBody>
      </p:sp>
      <p:sp>
        <p:nvSpPr>
          <p:cNvPr id="3" name="Symbol zastępczy tekstu 2"/>
          <p:cNvSpPr>
            <a:spLocks noGrp="1"/>
          </p:cNvSpPr>
          <p:nvPr>
            <p:ph type="body" idx="2"/>
          </p:nvPr>
        </p:nvSpPr>
        <p:spPr>
          <a:xfrm>
            <a:off x="251520" y="260648"/>
            <a:ext cx="3213993" cy="5987752"/>
          </a:xfrm>
        </p:spPr>
        <p:txBody>
          <a:bodyPr>
            <a:normAutofit fontScale="85000" lnSpcReduction="10000"/>
          </a:bodyPr>
          <a:lstStyle/>
          <a:p>
            <a:r>
              <a:rPr lang="en-GB" sz="2300" dirty="0"/>
              <a:t>Pythagoras once said, </a:t>
            </a:r>
            <a:r>
              <a:rPr lang="en-GB" sz="2300" i="1" u="sng" dirty="0">
                <a:solidFill>
                  <a:schemeClr val="accent1"/>
                </a:solidFill>
              </a:rPr>
              <a:t>“there is geometry in the humming of the strings, there is music in the spacing of the spheres.”</a:t>
            </a:r>
            <a:r>
              <a:rPr lang="en-GB" sz="2300" dirty="0"/>
              <a:t> He was right.  Music is entirely intertwined with mathematics, because even a basic major chord can be described mathematically</a:t>
            </a:r>
            <a:r>
              <a:rPr lang="en-GB" sz="2300" dirty="0" smtClean="0"/>
              <a:t>.</a:t>
            </a:r>
            <a:endParaRPr lang="pl-PL" sz="2300" dirty="0" smtClean="0"/>
          </a:p>
          <a:p>
            <a:r>
              <a:rPr lang="en-GB" sz="2300" dirty="0"/>
              <a:t> Elements of music such as </a:t>
            </a:r>
            <a:r>
              <a:rPr lang="en-GB" sz="2300" i="1" u="sng" dirty="0">
                <a:solidFill>
                  <a:schemeClr val="accent1"/>
                </a:solidFill>
              </a:rPr>
              <a:t>its form, rhythm and metre, the pitches of notes and the tempo </a:t>
            </a:r>
            <a:r>
              <a:rPr lang="en-GB" sz="2300" dirty="0"/>
              <a:t>can be related to the measurement of time and frequency.  </a:t>
            </a:r>
            <a:endParaRPr lang="en-IE" sz="2300" dirty="0"/>
          </a:p>
          <a:p>
            <a:r>
              <a:rPr lang="en-GB" sz="2300" dirty="0"/>
              <a:t>Mathematics can be traced in common musical concepts, such as </a:t>
            </a:r>
            <a:r>
              <a:rPr lang="en-GB" sz="2300" i="1" u="sng" dirty="0">
                <a:solidFill>
                  <a:schemeClr val="accent1"/>
                </a:solidFill>
              </a:rPr>
              <a:t>wave frequencies, scales, intervals and tones.</a:t>
            </a:r>
            <a:endParaRPr lang="en-IE" sz="2300" i="1" u="sng" dirty="0">
              <a:solidFill>
                <a:schemeClr val="accent1"/>
              </a:solidFill>
            </a:endParaRPr>
          </a:p>
          <a:p>
            <a:endParaRPr lang="en-IE" dirty="0"/>
          </a:p>
        </p:txBody>
      </p:sp>
      <p:pic>
        <p:nvPicPr>
          <p:cNvPr id="9" name="Symbol zastępczy zawartości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63888" y="476672"/>
            <a:ext cx="5351462" cy="5299201"/>
          </a:xfrm>
        </p:spPr>
      </p:pic>
    </p:spTree>
    <p:extLst>
      <p:ext uri="{BB962C8B-B14F-4D97-AF65-F5344CB8AC3E}">
        <p14:creationId xmlns:p14="http://schemas.microsoft.com/office/powerpoint/2010/main" val="354777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251520" y="3933056"/>
            <a:ext cx="3470920" cy="522288"/>
          </a:xfrm>
        </p:spPr>
        <p:txBody>
          <a:bodyPr/>
          <a:lstStyle/>
          <a:p>
            <a:r>
              <a:rPr lang="en-GB" dirty="0">
                <a:effectLst/>
              </a:rPr>
              <a:t>Rhythm and metre</a:t>
            </a:r>
            <a:endParaRPr lang="en-IE" dirty="0"/>
          </a:p>
        </p:txBody>
      </p:sp>
      <p:sp>
        <p:nvSpPr>
          <p:cNvPr id="4" name="Symbol zastępczy tekstu 3"/>
          <p:cNvSpPr>
            <a:spLocks noGrp="1"/>
          </p:cNvSpPr>
          <p:nvPr>
            <p:ph type="body" sz="half" idx="2"/>
          </p:nvPr>
        </p:nvSpPr>
        <p:spPr>
          <a:xfrm>
            <a:off x="323528" y="4581128"/>
            <a:ext cx="8640960" cy="2160240"/>
          </a:xfrm>
        </p:spPr>
        <p:txBody>
          <a:bodyPr>
            <a:normAutofit/>
          </a:bodyPr>
          <a:lstStyle/>
          <a:p>
            <a:r>
              <a:rPr lang="en-GB" sz="2000" dirty="0"/>
              <a:t>Music wouldn’t be possible without the boundaries of rhythmic structure which is </a:t>
            </a:r>
            <a:r>
              <a:rPr lang="en-GB" sz="2000" dirty="0" smtClean="0"/>
              <a:t>a </a:t>
            </a:r>
            <a:r>
              <a:rPr lang="en-GB" sz="2000" dirty="0"/>
              <a:t>fundamental equal and regular arrangement of pulse repetition, accent, phrase and duration.</a:t>
            </a:r>
            <a:endParaRPr lang="en-IE" sz="2000" dirty="0"/>
          </a:p>
          <a:p>
            <a:endParaRPr lang="pl-PL" sz="2000" dirty="0" smtClean="0"/>
          </a:p>
          <a:p>
            <a:r>
              <a:rPr lang="en-GB" sz="2000" dirty="0" smtClean="0"/>
              <a:t>The </a:t>
            </a:r>
            <a:r>
              <a:rPr lang="en-GB" sz="2000" dirty="0"/>
              <a:t>elements of musical form often build strict proportions or hypermetric structures (powers of the numbers 2 and 3). </a:t>
            </a:r>
            <a:endParaRPr lang="en-IE" sz="2000" dirty="0"/>
          </a:p>
          <a:p>
            <a:endParaRPr lang="en-IE" dirty="0"/>
          </a:p>
        </p:txBody>
      </p:sp>
      <p:pic>
        <p:nvPicPr>
          <p:cNvPr id="10" name="Symbol zastępczy obrazu 9"/>
          <p:cNvPicPr>
            <a:picLocks noGrp="1" noChangeAspect="1"/>
          </p:cNvPicPr>
          <p:nvPr>
            <p:ph type="pic" idx="1"/>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560" b="1560"/>
          <a:stretch>
            <a:fillRect/>
          </a:stretch>
        </p:blipFill>
        <p:spPr>
          <a:xfrm>
            <a:off x="1691680" y="116632"/>
            <a:ext cx="6699250" cy="3652837"/>
          </a:xfrm>
        </p:spPr>
      </p:pic>
    </p:spTree>
    <p:extLst>
      <p:ext uri="{BB962C8B-B14F-4D97-AF65-F5344CB8AC3E}">
        <p14:creationId xmlns:p14="http://schemas.microsoft.com/office/powerpoint/2010/main" val="73996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11860" y="116632"/>
            <a:ext cx="2520280" cy="709340"/>
          </a:xfrm>
        </p:spPr>
        <p:txBody>
          <a:bodyPr>
            <a:noAutofit/>
          </a:bodyPr>
          <a:lstStyle/>
          <a:p>
            <a:pPr algn="ctr"/>
            <a:r>
              <a:rPr lang="en-GB" sz="2400" dirty="0">
                <a:effectLst/>
              </a:rPr>
              <a:t>Intervals &amp; Tones</a:t>
            </a:r>
            <a:endParaRPr lang="en-IE" sz="2400" dirty="0"/>
          </a:p>
        </p:txBody>
      </p:sp>
      <p:sp>
        <p:nvSpPr>
          <p:cNvPr id="3" name="Symbol zastępczy tekstu 2"/>
          <p:cNvSpPr>
            <a:spLocks noGrp="1"/>
          </p:cNvSpPr>
          <p:nvPr>
            <p:ph type="body" idx="2"/>
          </p:nvPr>
        </p:nvSpPr>
        <p:spPr>
          <a:xfrm>
            <a:off x="107504" y="4509120"/>
            <a:ext cx="8856984" cy="2348880"/>
          </a:xfrm>
        </p:spPr>
        <p:txBody>
          <a:bodyPr>
            <a:normAutofit/>
          </a:bodyPr>
          <a:lstStyle/>
          <a:p>
            <a:r>
              <a:rPr lang="en-GB" sz="1800" dirty="0"/>
              <a:t>Each note has a unique frequency, yet when combined, not all of these frequencies will make a beautiful </a:t>
            </a:r>
            <a:r>
              <a:rPr lang="en-GB" sz="1800" i="1" u="sng" dirty="0">
                <a:solidFill>
                  <a:schemeClr val="accent1"/>
                </a:solidFill>
              </a:rPr>
              <a:t>harmonic chord</a:t>
            </a:r>
            <a:r>
              <a:rPr lang="en-GB" sz="1800" dirty="0"/>
              <a:t>. </a:t>
            </a:r>
            <a:endParaRPr lang="pl-PL" sz="1800" dirty="0" smtClean="0"/>
          </a:p>
          <a:p>
            <a:r>
              <a:rPr lang="en-GB" sz="1800" dirty="0" smtClean="0"/>
              <a:t>Intervals </a:t>
            </a:r>
            <a:r>
              <a:rPr lang="en-GB" sz="1800" dirty="0"/>
              <a:t>that make a beautiful sounding chord have sound waves that reverberate in similar patterns. </a:t>
            </a:r>
            <a:r>
              <a:rPr lang="en-GB" sz="1800" dirty="0" smtClean="0"/>
              <a:t>F</a:t>
            </a:r>
            <a:r>
              <a:rPr lang="pl-PL" sz="1800" dirty="0" smtClean="0"/>
              <a:t>o</a:t>
            </a:r>
            <a:r>
              <a:rPr lang="en-GB" sz="1800" dirty="0" smtClean="0"/>
              <a:t>r </a:t>
            </a:r>
            <a:r>
              <a:rPr lang="en-GB" sz="1800" dirty="0"/>
              <a:t>example a </a:t>
            </a:r>
            <a:r>
              <a:rPr lang="en-GB" sz="1800" i="1" u="sng" dirty="0">
                <a:solidFill>
                  <a:schemeClr val="accent1"/>
                </a:solidFill>
              </a:rPr>
              <a:t>middle A</a:t>
            </a:r>
            <a:r>
              <a:rPr lang="en-GB" sz="1800" i="1" u="sng" dirty="0"/>
              <a:t> </a:t>
            </a:r>
            <a:r>
              <a:rPr lang="en-GB" sz="1800" dirty="0"/>
              <a:t>major interval is made of A </a:t>
            </a:r>
            <a:r>
              <a:rPr lang="en-GB" sz="1800" i="1" u="sng" dirty="0">
                <a:solidFill>
                  <a:schemeClr val="accent1"/>
                </a:solidFill>
              </a:rPr>
              <a:t>(440 Hz) </a:t>
            </a:r>
            <a:r>
              <a:rPr lang="en-GB" sz="1800" dirty="0"/>
              <a:t>and E </a:t>
            </a:r>
            <a:r>
              <a:rPr lang="en-GB" sz="1800" i="1" u="sng" dirty="0">
                <a:solidFill>
                  <a:schemeClr val="accent1"/>
                </a:solidFill>
              </a:rPr>
              <a:t>(659.25 Hz)</a:t>
            </a:r>
            <a:r>
              <a:rPr lang="en-GB" sz="1800" dirty="0"/>
              <a:t>. With A on the bottom and E on the top, it will become clear that the frequency of E is approximately 3/2 larger than that of A, making an easy, digestible fraction. This simple mathematical relationship is largely why the two notes sound so pleasing together.</a:t>
            </a:r>
            <a:endParaRPr lang="en-IE" sz="1800" dirty="0"/>
          </a:p>
          <a:p>
            <a:endParaRPr lang="en-IE" dirty="0"/>
          </a:p>
        </p:txBody>
      </p:sp>
      <p:pic>
        <p:nvPicPr>
          <p:cNvPr id="5" name="Symbol zastępczy zawartości 4"/>
          <p:cNvPicPr>
            <a:picLocks noGrp="1" noChangeAspect="1"/>
          </p:cNvPicPr>
          <p:nvPr>
            <p:ph sz="half" idx="1"/>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179512" y="908720"/>
            <a:ext cx="7305675" cy="3562350"/>
          </a:xfrm>
        </p:spPr>
      </p:pic>
    </p:spTree>
    <p:extLst>
      <p:ext uri="{BB962C8B-B14F-4D97-AF65-F5344CB8AC3E}">
        <p14:creationId xmlns:p14="http://schemas.microsoft.com/office/powerpoint/2010/main" val="123803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p:cNvPicPr>
            <a:picLocks noGrp="1" noChangeAspect="1"/>
          </p:cNvPicPr>
          <p:nvPr>
            <p:ph type="pic" idx="1"/>
          </p:nvPr>
        </p:nvPicPr>
        <p:blipFill>
          <a:blip r:embed="rId2">
            <a:biLevel thresh="50000"/>
            <a:extLst>
              <a:ext uri="{BEBA8EAE-BF5A-486C-A8C5-ECC9F3942E4B}">
                <a14:imgProps xmlns:a14="http://schemas.microsoft.com/office/drawing/2010/main">
                  <a14:imgLayer r:embed="rId3">
                    <a14:imgEffect>
                      <a14:artisticCutout/>
                    </a14:imgEffect>
                    <a14:imgEffect>
                      <a14:colorTemperature colorTemp="11200"/>
                    </a14:imgEffect>
                  </a14:imgLayer>
                </a14:imgProps>
              </a:ext>
              <a:ext uri="{28A0092B-C50C-407E-A947-70E740481C1C}">
                <a14:useLocalDpi xmlns:a14="http://schemas.microsoft.com/office/drawing/2010/main" val="0"/>
              </a:ext>
            </a:extLst>
          </a:blip>
          <a:srcRect t="1051" b="1051"/>
          <a:stretch>
            <a:fillRect/>
          </a:stretch>
        </p:blipFill>
        <p:spPr>
          <a:xfrm>
            <a:off x="1475656" y="2856554"/>
            <a:ext cx="6840760" cy="3592245"/>
          </a:xfrm>
        </p:spPr>
      </p:pic>
      <p:sp>
        <p:nvSpPr>
          <p:cNvPr id="3" name="Tytuł 2"/>
          <p:cNvSpPr>
            <a:spLocks noGrp="1"/>
          </p:cNvSpPr>
          <p:nvPr>
            <p:ph type="title"/>
          </p:nvPr>
        </p:nvSpPr>
        <p:spPr>
          <a:xfrm>
            <a:off x="251520" y="188640"/>
            <a:ext cx="2030760" cy="523472"/>
          </a:xfrm>
        </p:spPr>
        <p:txBody>
          <a:bodyPr/>
          <a:lstStyle/>
          <a:p>
            <a:r>
              <a:rPr lang="en-GB" dirty="0">
                <a:effectLst/>
              </a:rPr>
              <a:t>Musical Form</a:t>
            </a:r>
            <a:endParaRPr lang="en-IE" dirty="0"/>
          </a:p>
        </p:txBody>
      </p:sp>
      <p:sp>
        <p:nvSpPr>
          <p:cNvPr id="4" name="Symbol zastępczy tekstu 3"/>
          <p:cNvSpPr>
            <a:spLocks noGrp="1"/>
          </p:cNvSpPr>
          <p:nvPr>
            <p:ph type="body" sz="half" idx="2"/>
          </p:nvPr>
        </p:nvSpPr>
        <p:spPr>
          <a:xfrm>
            <a:off x="107504" y="692696"/>
            <a:ext cx="8387680" cy="2448272"/>
          </a:xfrm>
        </p:spPr>
        <p:txBody>
          <a:bodyPr>
            <a:normAutofit/>
          </a:bodyPr>
          <a:lstStyle/>
          <a:p>
            <a:r>
              <a:rPr lang="en-GB" sz="1800" dirty="0"/>
              <a:t>Musical form is the plan by which a short piece of music is extended. The term </a:t>
            </a:r>
            <a:r>
              <a:rPr lang="en-GB" sz="1800" i="1" u="sng" dirty="0">
                <a:solidFill>
                  <a:schemeClr val="accent1"/>
                </a:solidFill>
              </a:rPr>
              <a:t>"plan" </a:t>
            </a:r>
            <a:r>
              <a:rPr lang="en-GB" sz="1800" dirty="0"/>
              <a:t>is also used in architecture, to which musical form is often compared. Like the architect, the composer must take into account the function for which the work is intended and the means available, practicing economy and making use of repetition and order. </a:t>
            </a:r>
            <a:endParaRPr lang="en-IE" sz="1800" dirty="0"/>
          </a:p>
          <a:p>
            <a:r>
              <a:rPr lang="en-GB" sz="1800" dirty="0"/>
              <a:t>The common types of form known as </a:t>
            </a:r>
            <a:r>
              <a:rPr lang="en-GB" sz="1800" i="1" u="sng" dirty="0">
                <a:solidFill>
                  <a:schemeClr val="accent1"/>
                </a:solidFill>
              </a:rPr>
              <a:t>binary (“twofold”) </a:t>
            </a:r>
            <a:r>
              <a:rPr lang="en-GB" sz="1800" dirty="0"/>
              <a:t>and </a:t>
            </a:r>
            <a:r>
              <a:rPr lang="en-GB" sz="1800" i="1" u="sng" dirty="0">
                <a:solidFill>
                  <a:schemeClr val="accent1"/>
                </a:solidFill>
              </a:rPr>
              <a:t>ternary (“threefold”) </a:t>
            </a:r>
            <a:r>
              <a:rPr lang="en-GB" sz="1800" dirty="0"/>
              <a:t>demonstrate the importance of small integral values to the intelligibility and appeal of music. </a:t>
            </a:r>
            <a:endParaRPr lang="en-IE" sz="1800" dirty="0"/>
          </a:p>
          <a:p>
            <a:endParaRPr lang="en-IE" dirty="0"/>
          </a:p>
        </p:txBody>
      </p:sp>
    </p:spTree>
    <p:extLst>
      <p:ext uri="{BB962C8B-B14F-4D97-AF65-F5344CB8AC3E}">
        <p14:creationId xmlns:p14="http://schemas.microsoft.com/office/powerpoint/2010/main" val="42138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4293096"/>
            <a:ext cx="2016224" cy="504056"/>
          </a:xfrm>
        </p:spPr>
        <p:txBody>
          <a:bodyPr>
            <a:noAutofit/>
          </a:bodyPr>
          <a:lstStyle/>
          <a:p>
            <a:r>
              <a:rPr lang="pl-PL" sz="3200" dirty="0" smtClean="0"/>
              <a:t>Set </a:t>
            </a:r>
            <a:r>
              <a:rPr lang="pl-PL" sz="3200" dirty="0" err="1" smtClean="0"/>
              <a:t>theory</a:t>
            </a:r>
            <a:endParaRPr lang="en-IE" sz="3200" dirty="0"/>
          </a:p>
        </p:txBody>
      </p:sp>
      <p:sp>
        <p:nvSpPr>
          <p:cNvPr id="3" name="Symbol zastępczy tekstu 2"/>
          <p:cNvSpPr>
            <a:spLocks noGrp="1"/>
          </p:cNvSpPr>
          <p:nvPr>
            <p:ph type="body" idx="2"/>
          </p:nvPr>
        </p:nvSpPr>
        <p:spPr>
          <a:xfrm>
            <a:off x="179512" y="188640"/>
            <a:ext cx="8712968" cy="3096344"/>
          </a:xfrm>
        </p:spPr>
        <p:txBody>
          <a:bodyPr>
            <a:normAutofit/>
          </a:bodyPr>
          <a:lstStyle/>
          <a:p>
            <a:r>
              <a:rPr lang="en-GB" sz="2000" dirty="0"/>
              <a:t>Musical set theory uses the language of mathematical set theory in an elementary way to organize musical objects and describe their relationships. </a:t>
            </a:r>
            <a:endParaRPr lang="pl-PL" sz="2000" dirty="0" smtClean="0"/>
          </a:p>
          <a:p>
            <a:r>
              <a:rPr lang="en-GB" sz="2000" dirty="0" smtClean="0"/>
              <a:t>To </a:t>
            </a:r>
            <a:r>
              <a:rPr lang="en-GB" sz="2000" dirty="0"/>
              <a:t>analyse the structure of a piece of music using musical set theory, you usually start with a set of tones, which could form motives or chords. </a:t>
            </a:r>
            <a:endParaRPr lang="pl-PL" sz="2000" dirty="0" smtClean="0"/>
          </a:p>
          <a:p>
            <a:r>
              <a:rPr lang="en-GB" sz="2000" dirty="0" smtClean="0"/>
              <a:t>By </a:t>
            </a:r>
            <a:r>
              <a:rPr lang="en-GB" sz="2000" dirty="0"/>
              <a:t>applying simple operations such as </a:t>
            </a:r>
            <a:r>
              <a:rPr lang="en-GB" sz="2000" i="1" u="sng" dirty="0">
                <a:solidFill>
                  <a:schemeClr val="accent1"/>
                </a:solidFill>
              </a:rPr>
              <a:t>transposition</a:t>
            </a:r>
            <a:r>
              <a:rPr lang="en-GB" sz="2000" b="1" dirty="0"/>
              <a:t> </a:t>
            </a:r>
            <a:r>
              <a:rPr lang="en-GB" sz="2000" dirty="0"/>
              <a:t> and </a:t>
            </a:r>
            <a:r>
              <a:rPr lang="en-GB" sz="2000" i="1" u="sng" dirty="0">
                <a:solidFill>
                  <a:schemeClr val="accent1"/>
                </a:solidFill>
              </a:rPr>
              <a:t>inversion</a:t>
            </a:r>
            <a:r>
              <a:rPr lang="en-GB" sz="2000" dirty="0"/>
              <a:t>, you can discover deep structures in the music. </a:t>
            </a:r>
            <a:endParaRPr lang="pl-PL" sz="2000" dirty="0" smtClean="0"/>
          </a:p>
          <a:p>
            <a:r>
              <a:rPr lang="en-GB" sz="2000" dirty="0" smtClean="0"/>
              <a:t>Such </a:t>
            </a:r>
            <a:r>
              <a:rPr lang="en-GB" sz="2000" dirty="0"/>
              <a:t>operations are called </a:t>
            </a:r>
            <a:r>
              <a:rPr lang="en-GB" sz="2000" i="1" u="sng" dirty="0">
                <a:solidFill>
                  <a:schemeClr val="accent1"/>
                </a:solidFill>
              </a:rPr>
              <a:t>isometrics</a:t>
            </a:r>
            <a:r>
              <a:rPr lang="en-GB" sz="2000" dirty="0"/>
              <a:t> because they preserve the intervals between tones in a set.</a:t>
            </a:r>
            <a:endParaRPr lang="en-IE" sz="2000" dirty="0"/>
          </a:p>
          <a:p>
            <a:endParaRPr lang="en-IE" dirty="0"/>
          </a:p>
        </p:txBody>
      </p:sp>
      <p:pic>
        <p:nvPicPr>
          <p:cNvPr id="5" name="Symbol zastępczy zawartości 4"/>
          <p:cNvPicPr>
            <a:picLocks noGrp="1" noChangeAspect="1"/>
          </p:cNvPicPr>
          <p:nvPr>
            <p:ph sz="half" idx="1"/>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979712" y="2924944"/>
            <a:ext cx="7007374" cy="3246750"/>
          </a:xfrm>
        </p:spPr>
      </p:pic>
    </p:spTree>
    <p:extLst>
      <p:ext uri="{BB962C8B-B14F-4D97-AF65-F5344CB8AC3E}">
        <p14:creationId xmlns:p14="http://schemas.microsoft.com/office/powerpoint/2010/main" val="1272834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5948340"/>
            <a:ext cx="8610600" cy="882650"/>
          </a:xfrm>
        </p:spPr>
        <p:txBody>
          <a:bodyPr/>
          <a:lstStyle/>
          <a:p>
            <a:r>
              <a:rPr lang="en-GB" dirty="0">
                <a:effectLst/>
              </a:rPr>
              <a:t>Physics in Music</a:t>
            </a:r>
            <a:endParaRPr lang="en-IE" dirty="0"/>
          </a:p>
        </p:txBody>
      </p:sp>
      <p:sp>
        <p:nvSpPr>
          <p:cNvPr id="3" name="Symbol zastępczy tekstu 2"/>
          <p:cNvSpPr>
            <a:spLocks noGrp="1"/>
          </p:cNvSpPr>
          <p:nvPr>
            <p:ph type="body" idx="1"/>
          </p:nvPr>
        </p:nvSpPr>
        <p:spPr>
          <a:xfrm>
            <a:off x="3520" y="10308"/>
            <a:ext cx="4320480" cy="45719"/>
          </a:xfrm>
        </p:spPr>
        <p:txBody>
          <a:bodyPr>
            <a:normAutofit fontScale="25000" lnSpcReduction="20000"/>
          </a:bodyPr>
          <a:lstStyle/>
          <a:p>
            <a:endParaRPr lang="en-IE" dirty="0"/>
          </a:p>
        </p:txBody>
      </p:sp>
      <p:sp>
        <p:nvSpPr>
          <p:cNvPr id="4" name="Symbol zastępczy tekstu 3"/>
          <p:cNvSpPr>
            <a:spLocks noGrp="1"/>
          </p:cNvSpPr>
          <p:nvPr>
            <p:ph type="body" sz="half" idx="3"/>
          </p:nvPr>
        </p:nvSpPr>
        <p:spPr/>
        <p:txBody>
          <a:bodyPr/>
          <a:lstStyle/>
          <a:p>
            <a:endParaRPr lang="en-IE"/>
          </a:p>
        </p:txBody>
      </p:sp>
      <p:sp>
        <p:nvSpPr>
          <p:cNvPr id="5" name="Symbol zastępczy zawartości 4"/>
          <p:cNvSpPr>
            <a:spLocks noGrp="1"/>
          </p:cNvSpPr>
          <p:nvPr>
            <p:ph sz="quarter" idx="2"/>
          </p:nvPr>
        </p:nvSpPr>
        <p:spPr>
          <a:xfrm>
            <a:off x="0" y="260648"/>
            <a:ext cx="8791354" cy="2808312"/>
          </a:xfrm>
        </p:spPr>
        <p:txBody>
          <a:bodyPr>
            <a:normAutofit fontScale="77500" lnSpcReduction="20000"/>
          </a:bodyPr>
          <a:lstStyle/>
          <a:p>
            <a:pPr marL="0" indent="0">
              <a:buNone/>
            </a:pPr>
            <a:r>
              <a:rPr lang="en-GB" sz="2300" dirty="0"/>
              <a:t>Sound is a wave and the frequency of the sound is what defines the </a:t>
            </a:r>
            <a:r>
              <a:rPr lang="en-GB" sz="2300" u="sng" dirty="0">
                <a:hlinkClick r:id="rId2" tooltip="Music note"/>
              </a:rPr>
              <a:t>music note</a:t>
            </a:r>
            <a:r>
              <a:rPr lang="en-GB" sz="2300" dirty="0"/>
              <a:t>. But what is frequency? </a:t>
            </a:r>
            <a:r>
              <a:rPr lang="en-GB" sz="2300" i="1" u="sng" dirty="0">
                <a:solidFill>
                  <a:schemeClr val="accent1"/>
                </a:solidFill>
              </a:rPr>
              <a:t>It is a repetition</a:t>
            </a:r>
            <a:r>
              <a:rPr lang="en-GB" sz="2300" dirty="0" smtClean="0"/>
              <a:t>.</a:t>
            </a:r>
            <a:endParaRPr lang="pl-PL" sz="2300" dirty="0" smtClean="0"/>
          </a:p>
          <a:p>
            <a:pPr marL="0" indent="0">
              <a:buNone/>
            </a:pPr>
            <a:r>
              <a:rPr lang="en-GB" sz="2300" dirty="0"/>
              <a:t> A good example here is a spinning bicycle wheel. If this wheel completes a turn in 1 second, we say that the frequency of this wheel is “one turn per second”, or “one Hertz”. </a:t>
            </a:r>
            <a:endParaRPr lang="pl-PL" sz="2300" dirty="0" smtClean="0"/>
          </a:p>
          <a:p>
            <a:pPr marL="0" indent="0">
              <a:buNone/>
            </a:pPr>
            <a:r>
              <a:rPr lang="en-GB" sz="2300" i="1" u="sng" dirty="0" smtClean="0">
                <a:solidFill>
                  <a:schemeClr val="accent1"/>
                </a:solidFill>
              </a:rPr>
              <a:t>Hertz</a:t>
            </a:r>
            <a:r>
              <a:rPr lang="en-GB" sz="2300" dirty="0" smtClean="0"/>
              <a:t> </a:t>
            </a:r>
            <a:r>
              <a:rPr lang="en-GB" sz="2300" dirty="0"/>
              <a:t>is a name to represent a frequency unit, and normally is abbreviated by “Hz”. If this wheel of our example completes 10 turns per second, its frequency would be 10 Hertz (10 Hz</a:t>
            </a:r>
            <a:r>
              <a:rPr lang="en-GB" sz="2300" dirty="0" smtClean="0"/>
              <a:t>).</a:t>
            </a:r>
            <a:endParaRPr lang="pl-PL" sz="2300" dirty="0" smtClean="0"/>
          </a:p>
          <a:p>
            <a:pPr marL="0" indent="0">
              <a:buNone/>
            </a:pPr>
            <a:r>
              <a:rPr lang="en-GB" sz="2300" dirty="0" smtClean="0"/>
              <a:t> </a:t>
            </a:r>
            <a:r>
              <a:rPr lang="pl-PL" sz="2300" dirty="0" smtClean="0"/>
              <a:t>S</a:t>
            </a:r>
            <a:r>
              <a:rPr lang="en-GB" sz="2300" dirty="0" err="1" smtClean="0"/>
              <a:t>ound</a:t>
            </a:r>
            <a:r>
              <a:rPr lang="en-GB" sz="2300" dirty="0" smtClean="0"/>
              <a:t> </a:t>
            </a:r>
            <a:r>
              <a:rPr lang="en-GB" sz="2300" dirty="0"/>
              <a:t>is a wave, and this wave oscillates with a certain frequency. If a sound wave completes one oscillation in one second, its frequency will be 1 Hz. </a:t>
            </a:r>
            <a:r>
              <a:rPr lang="en-GB" sz="2300" dirty="0" smtClean="0"/>
              <a:t>For </a:t>
            </a:r>
            <a:r>
              <a:rPr lang="en-GB" sz="2300" dirty="0"/>
              <a:t>each frequency, we will have </a:t>
            </a:r>
            <a:r>
              <a:rPr lang="en-GB" sz="2300" dirty="0" smtClean="0"/>
              <a:t>a </a:t>
            </a:r>
            <a:r>
              <a:rPr lang="en-GB" sz="2300" dirty="0"/>
              <a:t>different sound (a different note</a:t>
            </a:r>
            <a:r>
              <a:rPr lang="en-GB" sz="2300" dirty="0" smtClean="0"/>
              <a:t>).</a:t>
            </a:r>
            <a:endParaRPr lang="pl-PL" sz="2300" dirty="0" smtClean="0"/>
          </a:p>
          <a:p>
            <a:pPr marL="0" indent="0">
              <a:buNone/>
            </a:pPr>
            <a:r>
              <a:rPr lang="en-GB" sz="2300" dirty="0" smtClean="0"/>
              <a:t> </a:t>
            </a:r>
            <a:r>
              <a:rPr lang="en-GB" sz="2300" dirty="0"/>
              <a:t>A note, for example, corresponds to a frequency of 440 Hz.</a:t>
            </a:r>
            <a:endParaRPr lang="en-IE" sz="2300" b="1" dirty="0"/>
          </a:p>
          <a:p>
            <a:endParaRPr lang="en-IE" dirty="0"/>
          </a:p>
        </p:txBody>
      </p:sp>
      <p:pic>
        <p:nvPicPr>
          <p:cNvPr id="7" name="Symbol zastępczy zawartości 6"/>
          <p:cNvPicPr>
            <a:picLocks noGrp="1" noChangeAspect="1"/>
          </p:cNvPicPr>
          <p:nvPr>
            <p:ph sz="quarter" idx="4"/>
          </p:nvPr>
        </p:nvPicPr>
        <p:blipFill>
          <a:blip r:embed="rId3">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tretch>
            <a:fillRect/>
          </a:stretch>
        </p:blipFill>
        <p:spPr>
          <a:xfrm>
            <a:off x="1338877" y="2996952"/>
            <a:ext cx="6466246" cy="2855925"/>
          </a:xfrm>
        </p:spPr>
      </p:pic>
    </p:spTree>
    <p:extLst>
      <p:ext uri="{BB962C8B-B14F-4D97-AF65-F5344CB8AC3E}">
        <p14:creationId xmlns:p14="http://schemas.microsoft.com/office/powerpoint/2010/main" val="506732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en-GB" b="1" dirty="0">
                <a:effectLst/>
              </a:rPr>
              <a:t>Wave </a:t>
            </a:r>
            <a:r>
              <a:rPr lang="en-GB" b="1" dirty="0" smtClean="0">
                <a:effectLst/>
              </a:rPr>
              <a:t>Frequencies</a:t>
            </a:r>
            <a:endParaRPr lang="en-IE" dirty="0"/>
          </a:p>
        </p:txBody>
      </p:sp>
      <p:sp>
        <p:nvSpPr>
          <p:cNvPr id="3" name="Symbol zastępczy zawartości 2"/>
          <p:cNvSpPr>
            <a:spLocks noGrp="1"/>
          </p:cNvSpPr>
          <p:nvPr>
            <p:ph idx="1"/>
          </p:nvPr>
        </p:nvSpPr>
        <p:spPr>
          <a:xfrm>
            <a:off x="251520" y="1700808"/>
            <a:ext cx="8740080" cy="4811365"/>
          </a:xfrm>
        </p:spPr>
        <p:txBody>
          <a:bodyPr>
            <a:normAutofit/>
          </a:bodyPr>
          <a:lstStyle/>
          <a:p>
            <a:pPr marL="0" indent="0">
              <a:buNone/>
            </a:pPr>
            <a:r>
              <a:rPr lang="en-GB" sz="1800" dirty="0"/>
              <a:t>When we listen to music, we assume that we are hearing a song or a collection of notes, but what our brains are actually processing are </a:t>
            </a:r>
            <a:r>
              <a:rPr lang="en-GB" sz="1800" i="1" u="sng" dirty="0">
                <a:solidFill>
                  <a:schemeClr val="accent1"/>
                </a:solidFill>
              </a:rPr>
              <a:t>sound waves</a:t>
            </a:r>
            <a:r>
              <a:rPr lang="en-GB" sz="1800" dirty="0" smtClean="0"/>
              <a:t>.</a:t>
            </a:r>
            <a:endParaRPr lang="pl-PL" sz="1800" dirty="0" smtClean="0"/>
          </a:p>
          <a:p>
            <a:pPr marL="0" indent="0">
              <a:buNone/>
            </a:pPr>
            <a:r>
              <a:rPr lang="en-GB" sz="1800" dirty="0" smtClean="0"/>
              <a:t>Understanding </a:t>
            </a:r>
            <a:r>
              <a:rPr lang="en-GB" sz="1800" dirty="0"/>
              <a:t>sound waves, particularly the difference between octave notes, requires a bit of mathematics and physics. </a:t>
            </a:r>
            <a:endParaRPr lang="pl-PL" sz="1800" dirty="0" smtClean="0"/>
          </a:p>
          <a:p>
            <a:pPr marL="0" indent="0">
              <a:buNone/>
            </a:pPr>
            <a:r>
              <a:rPr lang="en-GB" sz="1800" dirty="0" smtClean="0"/>
              <a:t>To </a:t>
            </a:r>
            <a:r>
              <a:rPr lang="en-GB" sz="1800" dirty="0"/>
              <a:t>find the frequency of a given note, take a constant note (which traditionally is </a:t>
            </a:r>
            <a:r>
              <a:rPr lang="en-GB" sz="1800" i="1" u="sng" dirty="0">
                <a:solidFill>
                  <a:schemeClr val="accent1"/>
                </a:solidFill>
              </a:rPr>
              <a:t>the A above middle C, which contains a frequency of 440Hz</a:t>
            </a:r>
            <a:r>
              <a:rPr lang="en-GB" sz="1800" dirty="0"/>
              <a:t>) and multiply it by the twelfth root of 2 to the power of the amount of half steps away your desired note is from middle A (if the note is below middle A, make the power a negative). </a:t>
            </a:r>
            <a:endParaRPr lang="en-IE" sz="1800" dirty="0"/>
          </a:p>
          <a:p>
            <a:r>
              <a:rPr lang="en-GB" sz="1800" b="1" dirty="0" smtClean="0"/>
              <a:t>Here </a:t>
            </a:r>
            <a:r>
              <a:rPr lang="en-GB" sz="1800" b="1" dirty="0"/>
              <a:t>is an example of how to find the frequency of middle C</a:t>
            </a:r>
            <a:r>
              <a:rPr lang="en-GB" sz="1800" b="1" dirty="0" smtClean="0"/>
              <a:t>:</a:t>
            </a:r>
            <a:endParaRPr lang="pl-PL" sz="1800" dirty="0" smtClean="0"/>
          </a:p>
          <a:p>
            <a:pPr marL="0" lvl="0" indent="0">
              <a:buNone/>
            </a:pPr>
            <a:r>
              <a:rPr lang="en-GB" sz="1800" dirty="0" smtClean="0"/>
              <a:t> </a:t>
            </a:r>
            <a:r>
              <a:rPr lang="pl-PL" sz="1800" dirty="0" smtClean="0"/>
              <a:t>= </a:t>
            </a:r>
            <a:r>
              <a:rPr lang="en-GB" sz="1800" dirty="0" smtClean="0"/>
              <a:t>440Hz </a:t>
            </a:r>
            <a:r>
              <a:rPr lang="en-GB" sz="1800" dirty="0"/>
              <a:t>* 2 </a:t>
            </a:r>
            <a:r>
              <a:rPr lang="en-GB" sz="1800" i="1" u="sng" dirty="0">
                <a:solidFill>
                  <a:schemeClr val="accent1"/>
                </a:solidFill>
              </a:rPr>
              <a:t>(1/12) to the negative 9th power </a:t>
            </a:r>
            <a:r>
              <a:rPr lang="en-GB" sz="1800" dirty="0"/>
              <a:t>(middle C is 9 half steps below A)</a:t>
            </a:r>
            <a:endParaRPr lang="en-IE" sz="1800" dirty="0"/>
          </a:p>
          <a:p>
            <a:pPr marL="457200" lvl="1" indent="0" fontAlgn="base">
              <a:buNone/>
            </a:pPr>
            <a:endParaRPr lang="pl-PL" sz="1800" dirty="0" smtClean="0"/>
          </a:p>
          <a:p>
            <a:pPr marL="457200" lvl="1" indent="0" fontAlgn="base">
              <a:buNone/>
            </a:pPr>
            <a:r>
              <a:rPr lang="pl-PL" sz="1800" dirty="0" smtClean="0"/>
              <a:t>=</a:t>
            </a:r>
            <a:r>
              <a:rPr lang="pl-PL" sz="1800" dirty="0"/>
              <a:t>440Hz * 0.59460</a:t>
            </a:r>
            <a:endParaRPr lang="en-IE" sz="1800" dirty="0"/>
          </a:p>
          <a:p>
            <a:pPr marL="914400" lvl="2" indent="0" fontAlgn="base">
              <a:buNone/>
            </a:pPr>
            <a:endParaRPr lang="pl-PL" sz="1800" dirty="0" smtClean="0"/>
          </a:p>
          <a:p>
            <a:pPr marL="914400" lvl="2" indent="0" fontAlgn="base">
              <a:buNone/>
            </a:pPr>
            <a:r>
              <a:rPr lang="pl-PL" sz="1800" dirty="0" smtClean="0"/>
              <a:t>= </a:t>
            </a:r>
            <a:r>
              <a:rPr lang="pl-PL" sz="1800" i="1" u="sng" dirty="0">
                <a:solidFill>
                  <a:schemeClr val="accent1"/>
                </a:solidFill>
              </a:rPr>
              <a:t>~261.625</a:t>
            </a:r>
            <a:endParaRPr lang="en-IE" sz="1800" i="1" u="sng" dirty="0">
              <a:solidFill>
                <a:schemeClr val="accent1"/>
              </a:solidFill>
            </a:endParaRPr>
          </a:p>
          <a:p>
            <a:pPr marL="0" indent="0">
              <a:buNone/>
            </a:pPr>
            <a:endParaRPr lang="en-IE" dirty="0"/>
          </a:p>
        </p:txBody>
      </p:sp>
    </p:spTree>
    <p:extLst>
      <p:ext uri="{BB962C8B-B14F-4D97-AF65-F5344CB8AC3E}">
        <p14:creationId xmlns:p14="http://schemas.microsoft.com/office/powerpoint/2010/main" val="3370416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t>Wave</a:t>
            </a:r>
            <a:r>
              <a:rPr lang="pl-PL" dirty="0" smtClean="0"/>
              <a:t> </a:t>
            </a:r>
            <a:r>
              <a:rPr lang="pl-PL" dirty="0" err="1" smtClean="0"/>
              <a:t>frequencies</a:t>
            </a:r>
            <a:endParaRPr lang="en-IE" dirty="0"/>
          </a:p>
        </p:txBody>
      </p:sp>
      <p:pic>
        <p:nvPicPr>
          <p:cNvPr id="4" name="Symbol zastępczy zawartości 3"/>
          <p:cNvPicPr>
            <a:picLocks noGrp="1" noChangeAspect="1"/>
          </p:cNvPicPr>
          <p:nvPr>
            <p:ph idx="1"/>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1187624" y="2204864"/>
            <a:ext cx="6952010" cy="2780804"/>
          </a:xfrm>
        </p:spPr>
      </p:pic>
    </p:spTree>
    <p:extLst>
      <p:ext uri="{BB962C8B-B14F-4D97-AF65-F5344CB8AC3E}">
        <p14:creationId xmlns:p14="http://schemas.microsoft.com/office/powerpoint/2010/main" val="40815446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Ekskluzywny">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110</TotalTime>
  <Words>329</Words>
  <Application>Microsoft Office PowerPoint</Application>
  <PresentationFormat>Pokaz na ekranie (4:3)</PresentationFormat>
  <Paragraphs>36</Paragraphs>
  <Slides>9</Slides>
  <Notes>0</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Wędrówka</vt:lpstr>
      <vt:lpstr>The Correlation between Maths and Music </vt:lpstr>
      <vt:lpstr>Prezentacja programu PowerPoint</vt:lpstr>
      <vt:lpstr>Rhythm and metre</vt:lpstr>
      <vt:lpstr>Intervals &amp; Tones</vt:lpstr>
      <vt:lpstr>Musical Form</vt:lpstr>
      <vt:lpstr>Set theory</vt:lpstr>
      <vt:lpstr>Physics in Music</vt:lpstr>
      <vt:lpstr>Wave Frequencies</vt:lpstr>
      <vt:lpstr>Wave frequencies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Correlation between Maths and Music</dc:title>
  <dc:creator>login</dc:creator>
  <cp:lastModifiedBy>login</cp:lastModifiedBy>
  <cp:revision>8</cp:revision>
  <dcterms:created xsi:type="dcterms:W3CDTF">2019-05-07T14:09:42Z</dcterms:created>
  <dcterms:modified xsi:type="dcterms:W3CDTF">2019-05-07T15:59:59Z</dcterms:modified>
</cp:coreProperties>
</file>