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67" r:id="rId5"/>
    <p:sldId id="259" r:id="rId6"/>
    <p:sldId id="260" r:id="rId7"/>
    <p:sldId id="268" r:id="rId8"/>
    <p:sldId id="273" r:id="rId9"/>
    <p:sldId id="269" r:id="rId10"/>
    <p:sldId id="270" r:id="rId11"/>
    <p:sldId id="271" r:id="rId12"/>
    <p:sldId id="27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571C2-022D-4A38-9693-14B4A4858E0F}">
      <dsp:nvSpPr>
        <dsp:cNvPr id="0" name=""/>
        <dsp:cNvSpPr/>
      </dsp:nvSpPr>
      <dsp:spPr>
        <a:xfrm>
          <a:off x="4294491" y="2044463"/>
          <a:ext cx="3381674" cy="629857"/>
        </a:xfrm>
        <a:custGeom>
          <a:avLst/>
          <a:gdLst/>
          <a:ahLst/>
          <a:cxnLst/>
          <a:rect l="0" t="0" r="0" b="0"/>
          <a:pathLst>
            <a:path>
              <a:moveTo>
                <a:pt x="0" y="0"/>
              </a:moveTo>
              <a:lnTo>
                <a:pt x="0" y="473531"/>
              </a:lnTo>
              <a:lnTo>
                <a:pt x="3381674" y="473531"/>
              </a:lnTo>
              <a:lnTo>
                <a:pt x="3381674" y="629857"/>
              </a:lnTo>
            </a:path>
          </a:pathLst>
        </a:custGeom>
        <a:noFill/>
        <a:ln w="15875" cap="rnd"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2AEEF1-5720-4092-BFDA-5B468B28F4E5}">
      <dsp:nvSpPr>
        <dsp:cNvPr id="0" name=""/>
        <dsp:cNvSpPr/>
      </dsp:nvSpPr>
      <dsp:spPr>
        <a:xfrm>
          <a:off x="4294491" y="2044463"/>
          <a:ext cx="1236235" cy="629857"/>
        </a:xfrm>
        <a:custGeom>
          <a:avLst/>
          <a:gdLst/>
          <a:ahLst/>
          <a:cxnLst/>
          <a:rect l="0" t="0" r="0" b="0"/>
          <a:pathLst>
            <a:path>
              <a:moveTo>
                <a:pt x="0" y="0"/>
              </a:moveTo>
              <a:lnTo>
                <a:pt x="0" y="473531"/>
              </a:lnTo>
              <a:lnTo>
                <a:pt x="1236235" y="473531"/>
              </a:lnTo>
              <a:lnTo>
                <a:pt x="1236235" y="629857"/>
              </a:lnTo>
            </a:path>
          </a:pathLst>
        </a:custGeom>
        <a:noFill/>
        <a:ln w="15875" cap="rnd"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352855-6C99-4BD2-B2B8-1986E440F230}">
      <dsp:nvSpPr>
        <dsp:cNvPr id="0" name=""/>
        <dsp:cNvSpPr/>
      </dsp:nvSpPr>
      <dsp:spPr>
        <a:xfrm>
          <a:off x="3296182" y="2044463"/>
          <a:ext cx="998308" cy="629857"/>
        </a:xfrm>
        <a:custGeom>
          <a:avLst/>
          <a:gdLst/>
          <a:ahLst/>
          <a:cxnLst/>
          <a:rect l="0" t="0" r="0" b="0"/>
          <a:pathLst>
            <a:path>
              <a:moveTo>
                <a:pt x="998308" y="0"/>
              </a:moveTo>
              <a:lnTo>
                <a:pt x="998308" y="473531"/>
              </a:lnTo>
              <a:lnTo>
                <a:pt x="0" y="473531"/>
              </a:lnTo>
              <a:lnTo>
                <a:pt x="0" y="629857"/>
              </a:lnTo>
            </a:path>
          </a:pathLst>
        </a:custGeom>
        <a:noFill/>
        <a:ln w="15875" cap="rnd"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953C32-2E09-4074-871C-13AC56F8CD21}">
      <dsp:nvSpPr>
        <dsp:cNvPr id="0" name=""/>
        <dsp:cNvSpPr/>
      </dsp:nvSpPr>
      <dsp:spPr>
        <a:xfrm>
          <a:off x="992564" y="2044463"/>
          <a:ext cx="3301926" cy="629857"/>
        </a:xfrm>
        <a:custGeom>
          <a:avLst/>
          <a:gdLst/>
          <a:ahLst/>
          <a:cxnLst/>
          <a:rect l="0" t="0" r="0" b="0"/>
          <a:pathLst>
            <a:path>
              <a:moveTo>
                <a:pt x="3301926" y="0"/>
              </a:moveTo>
              <a:lnTo>
                <a:pt x="3301926" y="473531"/>
              </a:lnTo>
              <a:lnTo>
                <a:pt x="0" y="473531"/>
              </a:lnTo>
              <a:lnTo>
                <a:pt x="0" y="629857"/>
              </a:lnTo>
            </a:path>
          </a:pathLst>
        </a:custGeom>
        <a:noFill/>
        <a:ln w="15875" cap="rnd"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071878-A443-42FA-934F-DE731939EB0D}">
      <dsp:nvSpPr>
        <dsp:cNvPr id="0" name=""/>
        <dsp:cNvSpPr/>
      </dsp:nvSpPr>
      <dsp:spPr>
        <a:xfrm>
          <a:off x="1410772" y="1053651"/>
          <a:ext cx="5767438" cy="990812"/>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pt-PT" sz="3200" b="1" kern="1200" dirty="0" err="1" smtClean="0">
              <a:effectLst>
                <a:outerShdw blurRad="38100" dist="38100" dir="2700000" algn="tl">
                  <a:srgbClr val="000000">
                    <a:alpha val="43137"/>
                  </a:srgbClr>
                </a:outerShdw>
              </a:effectLst>
            </a:rPr>
            <a:t>Continuous</a:t>
          </a:r>
          <a:r>
            <a:rPr lang="pt-PT" sz="3200" b="1" kern="1200" dirty="0" smtClean="0">
              <a:effectLst>
                <a:outerShdw blurRad="38100" dist="38100" dir="2700000" algn="tl">
                  <a:srgbClr val="000000">
                    <a:alpha val="43137"/>
                  </a:srgbClr>
                </a:outerShdw>
              </a:effectLst>
            </a:rPr>
            <a:t> </a:t>
          </a:r>
          <a:r>
            <a:rPr lang="pt-PT" sz="3200" b="1" kern="1200" dirty="0" err="1" smtClean="0">
              <a:effectLst>
                <a:outerShdw blurRad="38100" dist="38100" dir="2700000" algn="tl">
                  <a:srgbClr val="000000">
                    <a:alpha val="43137"/>
                  </a:srgbClr>
                </a:outerShdw>
              </a:effectLst>
            </a:rPr>
            <a:t>Models</a:t>
          </a:r>
          <a:endParaRPr lang="pt-PT" sz="3200" b="1" kern="1200" dirty="0">
            <a:effectLst>
              <a:outerShdw blurRad="38100" dist="38100" dir="2700000" algn="tl">
                <a:srgbClr val="000000">
                  <a:alpha val="43137"/>
                </a:srgbClr>
              </a:outerShdw>
            </a:effectLst>
          </a:endParaRPr>
        </a:p>
      </dsp:txBody>
      <dsp:txXfrm>
        <a:off x="1410772" y="1053651"/>
        <a:ext cx="5767438" cy="990812"/>
      </dsp:txXfrm>
    </dsp:sp>
    <dsp:sp modelId="{577741B3-0E88-412E-9D0F-B90A30575620}">
      <dsp:nvSpPr>
        <dsp:cNvPr id="0" name=""/>
        <dsp:cNvSpPr/>
      </dsp:nvSpPr>
      <dsp:spPr>
        <a:xfrm>
          <a:off x="1759" y="2674320"/>
          <a:ext cx="1981610" cy="744413"/>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PT" sz="2200" kern="1200" dirty="0" smtClean="0"/>
            <a:t>Linear  </a:t>
          </a:r>
          <a:r>
            <a:rPr lang="pt-PT" sz="2200" kern="1200" dirty="0" err="1" smtClean="0"/>
            <a:t>Growth</a:t>
          </a:r>
          <a:endParaRPr lang="pt-PT" sz="2200" b="1" kern="1200" dirty="0"/>
        </a:p>
      </dsp:txBody>
      <dsp:txXfrm>
        <a:off x="1759" y="2674320"/>
        <a:ext cx="1981610" cy="744413"/>
      </dsp:txXfrm>
    </dsp:sp>
    <dsp:sp modelId="{782DDB42-FE35-46A0-A36A-F9FA9CAA34DD}">
      <dsp:nvSpPr>
        <dsp:cNvPr id="0" name=""/>
        <dsp:cNvSpPr/>
      </dsp:nvSpPr>
      <dsp:spPr>
        <a:xfrm>
          <a:off x="2296020" y="2674320"/>
          <a:ext cx="2000324" cy="744406"/>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PT" sz="2200" kern="1200" dirty="0" smtClean="0"/>
            <a:t>Exponential</a:t>
          </a:r>
        </a:p>
        <a:p>
          <a:pPr lvl="0" algn="ctr" defTabSz="977900">
            <a:lnSpc>
              <a:spcPct val="90000"/>
            </a:lnSpc>
            <a:spcBef>
              <a:spcPct val="0"/>
            </a:spcBef>
            <a:spcAft>
              <a:spcPct val="35000"/>
            </a:spcAft>
          </a:pPr>
          <a:r>
            <a:rPr lang="pt-PT" sz="2200" kern="1200" dirty="0" err="1" smtClean="0"/>
            <a:t>Growth</a:t>
          </a:r>
          <a:endParaRPr lang="pt-PT" sz="2200" kern="1200" dirty="0"/>
        </a:p>
      </dsp:txBody>
      <dsp:txXfrm>
        <a:off x="2296020" y="2674320"/>
        <a:ext cx="2000324" cy="744406"/>
      </dsp:txXfrm>
    </dsp:sp>
    <dsp:sp modelId="{54DE4105-66C8-4D21-8D7C-4D50034626DB}">
      <dsp:nvSpPr>
        <dsp:cNvPr id="0" name=""/>
        <dsp:cNvSpPr/>
      </dsp:nvSpPr>
      <dsp:spPr>
        <a:xfrm>
          <a:off x="4608995" y="2674320"/>
          <a:ext cx="1843463" cy="744406"/>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pt-PT" sz="2200" kern="1200" dirty="0" smtClean="0"/>
        </a:p>
        <a:p>
          <a:pPr lvl="0" algn="ctr" defTabSz="977900">
            <a:lnSpc>
              <a:spcPct val="90000"/>
            </a:lnSpc>
            <a:spcBef>
              <a:spcPct val="0"/>
            </a:spcBef>
            <a:spcAft>
              <a:spcPct val="35000"/>
            </a:spcAft>
          </a:pPr>
          <a:r>
            <a:rPr lang="pt-PT" sz="2200" kern="1200" dirty="0" err="1" smtClean="0"/>
            <a:t>Logarithmic</a:t>
          </a:r>
          <a:r>
            <a:rPr lang="pt-PT" sz="2200" kern="1200" dirty="0" smtClean="0"/>
            <a:t> </a:t>
          </a:r>
        </a:p>
        <a:p>
          <a:pPr lvl="0" algn="ctr" defTabSz="977900">
            <a:lnSpc>
              <a:spcPct val="90000"/>
            </a:lnSpc>
            <a:spcBef>
              <a:spcPct val="0"/>
            </a:spcBef>
            <a:spcAft>
              <a:spcPct val="35000"/>
            </a:spcAft>
          </a:pPr>
          <a:r>
            <a:rPr lang="pt-PT" sz="2200" kern="1200" dirty="0" err="1" smtClean="0"/>
            <a:t>Growth</a:t>
          </a:r>
          <a:endParaRPr lang="pt-PT" sz="2200" kern="1200" dirty="0" smtClean="0"/>
        </a:p>
        <a:p>
          <a:pPr lvl="0" algn="ctr" defTabSz="977900">
            <a:lnSpc>
              <a:spcPct val="90000"/>
            </a:lnSpc>
            <a:spcBef>
              <a:spcPct val="0"/>
            </a:spcBef>
            <a:spcAft>
              <a:spcPct val="35000"/>
            </a:spcAft>
          </a:pPr>
          <a:endParaRPr lang="pt-PT" sz="2200" kern="1200" dirty="0"/>
        </a:p>
      </dsp:txBody>
      <dsp:txXfrm>
        <a:off x="4608995" y="2674320"/>
        <a:ext cx="1843463" cy="744406"/>
      </dsp:txXfrm>
    </dsp:sp>
    <dsp:sp modelId="{311A0958-5E89-43AB-9435-F32DDD4296D2}">
      <dsp:nvSpPr>
        <dsp:cNvPr id="0" name=""/>
        <dsp:cNvSpPr/>
      </dsp:nvSpPr>
      <dsp:spPr>
        <a:xfrm>
          <a:off x="6765109" y="2674320"/>
          <a:ext cx="1822113" cy="744406"/>
        </a:xfrm>
        <a:prstGeom prst="rect">
          <a:avLst/>
        </a:prstGeom>
        <a:solidFill>
          <a:schemeClr val="accent1"/>
        </a:solidFill>
        <a:ln w="2222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pt-PT" sz="2200" kern="1200" dirty="0" err="1" smtClean="0"/>
            <a:t>Logistic</a:t>
          </a:r>
          <a:r>
            <a:rPr lang="pt-PT" sz="2200" kern="1200" dirty="0" smtClean="0"/>
            <a:t> </a:t>
          </a:r>
          <a:r>
            <a:rPr lang="pt-PT" sz="2200" kern="1200" dirty="0" err="1" smtClean="0"/>
            <a:t>Growth</a:t>
          </a:r>
          <a:endParaRPr lang="pt-PT" sz="2200" kern="1200" dirty="0"/>
        </a:p>
      </dsp:txBody>
      <dsp:txXfrm>
        <a:off x="6765109" y="2674320"/>
        <a:ext cx="1822113" cy="744406"/>
      </dsp:txXfrm>
    </dsp:sp>
  </dsp:spTree>
</dsp:drawing>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PT" smtClean="0"/>
              <a:t>Clique para editar o estilo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PT" smtClean="0"/>
              <a:t>Clique para editar o estilo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Date Placeholder 3"/>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PT" smtClean="0"/>
              <a:t>Clique para editar o estilo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smtClean="0"/>
              <a:t>Clique para editar os estilos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Date Placeholder 3"/>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PT" smtClean="0"/>
              <a:t>Clique para editar o estilo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PT" smtClean="0"/>
              <a:t>Clique para editar os estilos</a:t>
            </a:r>
          </a:p>
        </p:txBody>
      </p:sp>
      <p:sp>
        <p:nvSpPr>
          <p:cNvPr id="5" name="Date Placeholder 4"/>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com Citação">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PT" smtClean="0"/>
              <a:t>Clique para editar o estilo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smtClean="0"/>
              <a:t>Clique para editar os estilos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PT" smtClean="0"/>
              <a:t>Clique para editar os estilos</a:t>
            </a:r>
          </a:p>
        </p:txBody>
      </p:sp>
      <p:sp>
        <p:nvSpPr>
          <p:cNvPr id="5" name="Date Placeholder 4"/>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PT" smtClean="0"/>
              <a:t>Clique para editar o estilo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smtClean="0"/>
              <a:t>Clique para editar os estilos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PT" smtClean="0"/>
              <a:t>Clique para editar os estilos</a:t>
            </a:r>
          </a:p>
        </p:txBody>
      </p:sp>
      <p:sp>
        <p:nvSpPr>
          <p:cNvPr id="5" name="Date Placeholder 4"/>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Vertical Text Placeholder 2"/>
          <p:cNvSpPr>
            <a:spLocks noGrp="1"/>
          </p:cNvSpPr>
          <p:nvPr>
            <p:ph type="body" orient="vert" idx="1"/>
          </p:nvPr>
        </p:nvSpPr>
        <p:spPr/>
        <p:txBody>
          <a:bodyPr vert="eaVert" ancho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PT" smtClean="0"/>
              <a:t>Clique para editar o estilo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PT" smtClean="0"/>
              <a:t>Clique para editar o estilo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PT" smtClean="0"/>
              <a:t>Clique para editar o estilo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Date Placeholder 3"/>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PT" smtClean="0"/>
              <a:t>Clique para editar o estilo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PT" smtClean="0"/>
              <a:t>Clique para editar o estilo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Clique para editar o estilo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PT" smtClean="0"/>
              <a:t>Clique para editar o estilo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PT" smtClean="0"/>
              <a:t>Clique para editar o estilo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PT" smtClean="0"/>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Date Placeholder 4"/>
          <p:cNvSpPr>
            <a:spLocks noGrp="1"/>
          </p:cNvSpPr>
          <p:nvPr>
            <p:ph type="dt" sz="half" idx="10"/>
          </p:nvPr>
        </p:nvSpPr>
        <p:spPr/>
        <p:txBody>
          <a:bodyPr/>
          <a:lstStyle/>
          <a:p>
            <a:fld id="{B61BEF0D-F0BB-DE4B-95CE-6DB70DBA9567}" type="datetimeFigureOut">
              <a:rPr lang="en-US" dirty="0"/>
              <a:pPr/>
              <a:t>8/27/2018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PT" smtClean="0"/>
              <a:t>Clique para editar o estilo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8/27/2018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6" Type="http://schemas.microsoft.com/office/2007/relationships/diagramDrawing" Target="../diagrams/drawing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38454" y="2814816"/>
            <a:ext cx="8915399" cy="2262781"/>
          </a:xfrm>
        </p:spPr>
        <p:txBody>
          <a:bodyPr>
            <a:normAutofit fontScale="90000"/>
          </a:bodyPr>
          <a:lstStyle/>
          <a:p>
            <a:r>
              <a:rPr lang="pt-PT" dirty="0" smtClean="0"/>
              <a:t>MATHEMATICAL</a:t>
            </a:r>
            <a:r>
              <a:rPr lang="pt-PT" dirty="0" smtClean="0"/>
              <a:t>  MODELLING OF </a:t>
            </a:r>
            <a:r>
              <a:rPr lang="pt-PT" b="1" dirty="0" smtClean="0"/>
              <a:t>CELLULAR BEHAVIOUR </a:t>
            </a:r>
            <a:endParaRPr lang="pt-PT" b="1" dirty="0"/>
          </a:p>
        </p:txBody>
      </p:sp>
      <p:pic>
        <p:nvPicPr>
          <p:cNvPr id="5" name="Imagem 4"/>
          <p:cNvPicPr>
            <a:picLocks noChangeAspect="1"/>
          </p:cNvPicPr>
          <p:nvPr/>
        </p:nvPicPr>
        <p:blipFill>
          <a:blip r:embed="rId2"/>
          <a:stretch>
            <a:fillRect/>
          </a:stretch>
        </p:blipFill>
        <p:spPr>
          <a:xfrm>
            <a:off x="8669102" y="219900"/>
            <a:ext cx="3225064" cy="1207113"/>
          </a:xfrm>
          <a:prstGeom prst="rect">
            <a:avLst/>
          </a:prstGeom>
        </p:spPr>
      </p:pic>
    </p:spTree>
    <p:extLst>
      <p:ext uri="{BB962C8B-B14F-4D97-AF65-F5344CB8AC3E}">
        <p14:creationId xmlns:p14="http://schemas.microsoft.com/office/powerpoint/2010/main" xmlns="" val="30410685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solidFill>
                  <a:srgbClr val="FF0000"/>
                </a:solidFill>
              </a:rPr>
              <a:t>CELLULAR BEHAVIOUR</a:t>
            </a:r>
            <a:endParaRPr lang="pt-PT" dirty="0"/>
          </a:p>
        </p:txBody>
      </p:sp>
      <p:sp>
        <p:nvSpPr>
          <p:cNvPr id="3" name="Marcador de Posição de Conteúdo 2"/>
          <p:cNvSpPr>
            <a:spLocks noGrp="1"/>
          </p:cNvSpPr>
          <p:nvPr>
            <p:ph sz="half" idx="1"/>
          </p:nvPr>
        </p:nvSpPr>
        <p:spPr>
          <a:xfrm>
            <a:off x="2589212" y="1750423"/>
            <a:ext cx="4313864" cy="4160799"/>
          </a:xfrm>
        </p:spPr>
        <p:txBody>
          <a:bodyPr>
            <a:normAutofit fontScale="92500" lnSpcReduction="10000"/>
          </a:bodyPr>
          <a:lstStyle/>
          <a:p>
            <a:pPr algn="just"/>
            <a:r>
              <a:rPr lang="en-US" dirty="0" smtClean="0"/>
              <a:t>The important point is that </a:t>
            </a:r>
            <a:r>
              <a:rPr lang="en-US" b="1" i="1" dirty="0" smtClean="0"/>
              <a:t>the surface area to the volume ratio gets smaller as the cell gets larger</a:t>
            </a:r>
            <a:r>
              <a:rPr lang="en-US" b="1" dirty="0" smtClean="0"/>
              <a:t>.</a:t>
            </a:r>
          </a:p>
          <a:p>
            <a:pPr algn="just">
              <a:buNone/>
            </a:pPr>
            <a:endParaRPr lang="pt-PT" b="1" dirty="0" smtClean="0"/>
          </a:p>
          <a:p>
            <a:pPr algn="just"/>
            <a:r>
              <a:rPr lang="en-US" dirty="0" smtClean="0"/>
              <a:t>Thus, if the cell grows beyond a certain limit, not enough material will be able to cross the membrane fast enough to accommodate the increased cellular volume. When this happens, the cell must divide into smaller cells with favorable surface area/volume ratios, or cease to function</a:t>
            </a:r>
            <a:r>
              <a:rPr lang="en-US" dirty="0" smtClean="0"/>
              <a:t>.</a:t>
            </a:r>
          </a:p>
          <a:p>
            <a:pPr algn="just">
              <a:buNone/>
            </a:pPr>
            <a:endParaRPr lang="pt-PT" dirty="0" smtClean="0"/>
          </a:p>
          <a:p>
            <a:r>
              <a:rPr lang="en-US" dirty="0" smtClean="0"/>
              <a:t>That is why cells are so </a:t>
            </a:r>
            <a:r>
              <a:rPr lang="en-US" dirty="0" smtClean="0"/>
              <a:t>small</a:t>
            </a:r>
          </a:p>
          <a:p>
            <a:endParaRPr lang="pt-PT" dirty="0"/>
          </a:p>
        </p:txBody>
      </p:sp>
      <p:sp>
        <p:nvSpPr>
          <p:cNvPr id="5" name="Marcador de Posição de Conteúdo 4"/>
          <p:cNvSpPr>
            <a:spLocks noGrp="1"/>
          </p:cNvSpPr>
          <p:nvPr>
            <p:ph sz="half" idx="2"/>
          </p:nvPr>
        </p:nvSpPr>
        <p:spPr/>
        <p:txBody>
          <a:bodyPr>
            <a:normAutofit fontScale="92500" lnSpcReduction="10000"/>
          </a:bodyPr>
          <a:lstStyle/>
          <a:p>
            <a:endParaRPr lang="pt-PT"/>
          </a:p>
        </p:txBody>
      </p:sp>
      <p:pic>
        <p:nvPicPr>
          <p:cNvPr id="4" name="Imagem 3" descr="digitalizar0002"/>
          <p:cNvPicPr/>
          <p:nvPr/>
        </p:nvPicPr>
        <p:blipFill>
          <a:blip r:embed="rId2" cstate="print">
            <a:lum contrast="40000"/>
          </a:blip>
          <a:srcRect/>
          <a:stretch>
            <a:fillRect/>
          </a:stretch>
        </p:blipFill>
        <p:spPr bwMode="auto">
          <a:xfrm>
            <a:off x="7680961" y="2390504"/>
            <a:ext cx="3553096"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3600" b="1" dirty="0" smtClean="0">
                <a:solidFill>
                  <a:srgbClr val="FF0000"/>
                </a:solidFill>
              </a:rPr>
              <a:t>CELLULAR BEHAVIOUR</a:t>
            </a:r>
            <a:endParaRPr lang="pt-PT" sz="3600" dirty="0"/>
          </a:p>
        </p:txBody>
      </p:sp>
      <p:pic>
        <p:nvPicPr>
          <p:cNvPr id="29698" name="Picture 2"/>
          <p:cNvPicPr>
            <a:picLocks noGrp="1" noChangeAspect="1" noChangeArrowheads="1"/>
          </p:cNvPicPr>
          <p:nvPr>
            <p:ph idx="1"/>
          </p:nvPr>
        </p:nvPicPr>
        <p:blipFill>
          <a:blip r:embed="rId2"/>
          <a:stretch>
            <a:fillRect/>
          </a:stretch>
        </p:blipFill>
        <p:spPr bwMode="auto">
          <a:xfrm>
            <a:off x="4884436" y="3208224"/>
            <a:ext cx="4324954" cy="1629002"/>
          </a:xfrm>
          <a:prstGeom prst="rect">
            <a:avLst/>
          </a:prstGeom>
          <a:noFill/>
          <a:ln w="9525">
            <a:noFill/>
            <a:miter lim="800000"/>
            <a:headEnd/>
            <a:tailEnd/>
          </a:ln>
          <a:effectLst/>
        </p:spPr>
      </p:pic>
      <p:sp>
        <p:nvSpPr>
          <p:cNvPr id="5" name="Marcador de Posição do Texto 4"/>
          <p:cNvSpPr>
            <a:spLocks noGrp="1"/>
          </p:cNvSpPr>
          <p:nvPr>
            <p:ph type="body" sz="half" idx="4294967295"/>
          </p:nvPr>
        </p:nvSpPr>
        <p:spPr>
          <a:xfrm>
            <a:off x="2325189" y="1598613"/>
            <a:ext cx="9052560" cy="4262437"/>
          </a:xfrm>
        </p:spPr>
        <p:txBody>
          <a:bodyPr>
            <a:normAutofit/>
          </a:bodyPr>
          <a:lstStyle/>
          <a:p>
            <a:r>
              <a:rPr lang="pt-PT" sz="2000" dirty="0" err="1" smtClean="0"/>
              <a:t>Exercises</a:t>
            </a:r>
            <a:r>
              <a:rPr lang="pt-PT" sz="2000" dirty="0" smtClean="0"/>
              <a:t>:</a:t>
            </a:r>
            <a:endParaRPr lang="pt-PT" sz="1200" dirty="0" smtClean="0"/>
          </a:p>
          <a:p>
            <a:pPr>
              <a:buNone/>
            </a:pPr>
            <a:r>
              <a:rPr lang="pt-PT" sz="2000" dirty="0" smtClean="0"/>
              <a:t>	</a:t>
            </a:r>
            <a:r>
              <a:rPr lang="pt-PT" sz="2000" b="1" dirty="0" smtClean="0"/>
              <a:t>1. </a:t>
            </a:r>
            <a:r>
              <a:rPr lang="pt-PT" sz="2000" dirty="0" err="1" smtClean="0"/>
              <a:t>The</a:t>
            </a:r>
            <a:r>
              <a:rPr lang="pt-PT" sz="2000" dirty="0" smtClean="0"/>
              <a:t> </a:t>
            </a:r>
            <a:r>
              <a:rPr lang="pt-PT" sz="2000" dirty="0" err="1" smtClean="0"/>
              <a:t>diagram</a:t>
            </a:r>
            <a:r>
              <a:rPr lang="pt-PT" sz="2000" dirty="0" smtClean="0"/>
              <a:t> </a:t>
            </a:r>
            <a:r>
              <a:rPr lang="pt-PT" sz="2000" dirty="0" err="1" smtClean="0"/>
              <a:t>below</a:t>
            </a:r>
            <a:r>
              <a:rPr lang="pt-PT" sz="2000" dirty="0" smtClean="0"/>
              <a:t> shows </a:t>
            </a:r>
            <a:r>
              <a:rPr lang="pt-PT" sz="2000" dirty="0" err="1" smtClean="0"/>
              <a:t>four</a:t>
            </a:r>
            <a:r>
              <a:rPr lang="pt-PT" sz="2000" dirty="0" smtClean="0"/>
              <a:t> </a:t>
            </a:r>
            <a:r>
              <a:rPr lang="pt-PT" sz="2000" dirty="0" err="1" smtClean="0"/>
              <a:t>cells</a:t>
            </a:r>
            <a:r>
              <a:rPr lang="pt-PT" sz="2000" dirty="0" smtClean="0"/>
              <a:t> </a:t>
            </a:r>
            <a:r>
              <a:rPr lang="pt-PT" sz="2000" dirty="0" err="1" smtClean="0"/>
              <a:t>of</a:t>
            </a:r>
            <a:r>
              <a:rPr lang="pt-PT" sz="2000" dirty="0" smtClean="0"/>
              <a:t> </a:t>
            </a:r>
            <a:r>
              <a:rPr lang="pt-PT" sz="2000" dirty="0" err="1" smtClean="0"/>
              <a:t>different</a:t>
            </a:r>
            <a:r>
              <a:rPr lang="pt-PT" sz="2000" dirty="0" smtClean="0"/>
              <a:t> </a:t>
            </a:r>
            <a:r>
              <a:rPr lang="pt-PT" sz="2000" dirty="0" err="1" smtClean="0"/>
              <a:t>sizes</a:t>
            </a:r>
            <a:r>
              <a:rPr lang="pt-PT" sz="2000" dirty="0" smtClean="0"/>
              <a:t>. </a:t>
            </a:r>
            <a:r>
              <a:rPr lang="pt-PT" sz="2000" dirty="0" err="1" smtClean="0"/>
              <a:t>They</a:t>
            </a:r>
            <a:r>
              <a:rPr lang="pt-PT" sz="2000" dirty="0" smtClean="0"/>
              <a:t> range </a:t>
            </a:r>
            <a:r>
              <a:rPr lang="pt-PT" sz="2000" dirty="0" err="1" smtClean="0"/>
              <a:t>from</a:t>
            </a:r>
            <a:r>
              <a:rPr lang="pt-PT" sz="2000" dirty="0" smtClean="0"/>
              <a:t> a </a:t>
            </a:r>
            <a:r>
              <a:rPr lang="pt-PT" sz="2000" dirty="0" err="1" smtClean="0"/>
              <a:t>small</a:t>
            </a:r>
            <a:r>
              <a:rPr lang="pt-PT" sz="2000" dirty="0" smtClean="0"/>
              <a:t> 2cm cube to a </a:t>
            </a:r>
            <a:r>
              <a:rPr lang="pt-PT" sz="2000" dirty="0" err="1" smtClean="0"/>
              <a:t>larger</a:t>
            </a:r>
            <a:r>
              <a:rPr lang="pt-PT" sz="2000" dirty="0" smtClean="0"/>
              <a:t> 5cm cube. </a:t>
            </a:r>
            <a:r>
              <a:rPr lang="pt-PT" sz="2000" dirty="0" err="1" smtClean="0"/>
              <a:t>T</a:t>
            </a:r>
            <a:r>
              <a:rPr lang="pt-PT" sz="2000" dirty="0" err="1" smtClean="0"/>
              <a:t>his</a:t>
            </a:r>
            <a:r>
              <a:rPr lang="pt-PT" sz="2000" dirty="0" smtClean="0"/>
              <a:t> </a:t>
            </a:r>
            <a:r>
              <a:rPr lang="pt-PT" sz="2000" dirty="0" err="1" smtClean="0"/>
              <a:t>exercise</a:t>
            </a:r>
            <a:r>
              <a:rPr lang="pt-PT" sz="2000" dirty="0" smtClean="0"/>
              <a:t> </a:t>
            </a:r>
            <a:r>
              <a:rPr lang="pt-PT" sz="2000" dirty="0" err="1" smtClean="0"/>
              <a:t>will</a:t>
            </a:r>
            <a:r>
              <a:rPr lang="pt-PT" sz="2000" dirty="0" smtClean="0"/>
              <a:t> </a:t>
            </a:r>
            <a:r>
              <a:rPr lang="pt-PT" sz="2000" dirty="0" err="1" smtClean="0"/>
              <a:t>help</a:t>
            </a:r>
            <a:r>
              <a:rPr lang="pt-PT" sz="2000" dirty="0" smtClean="0"/>
              <a:t> </a:t>
            </a:r>
            <a:r>
              <a:rPr lang="pt-PT" sz="2000" dirty="0" err="1" smtClean="0"/>
              <a:t>you</a:t>
            </a:r>
            <a:r>
              <a:rPr lang="pt-PT" sz="2000" dirty="0" smtClean="0"/>
              <a:t> </a:t>
            </a:r>
            <a:r>
              <a:rPr lang="pt-PT" sz="2000" dirty="0" err="1" smtClean="0"/>
              <a:t>understand</a:t>
            </a:r>
            <a:r>
              <a:rPr lang="pt-PT" sz="2000" dirty="0" smtClean="0"/>
              <a:t> </a:t>
            </a:r>
            <a:r>
              <a:rPr lang="pt-PT" sz="2000" dirty="0" err="1" smtClean="0"/>
              <a:t>the</a:t>
            </a:r>
            <a:r>
              <a:rPr lang="pt-PT" sz="2000" dirty="0" smtClean="0"/>
              <a:t> </a:t>
            </a:r>
            <a:r>
              <a:rPr lang="pt-PT" sz="2000" dirty="0" err="1" smtClean="0"/>
              <a:t>effect</a:t>
            </a:r>
            <a:r>
              <a:rPr lang="pt-PT" sz="2000" dirty="0" smtClean="0"/>
              <a:t> </a:t>
            </a:r>
            <a:r>
              <a:rPr lang="pt-PT" sz="2000" dirty="0" err="1" smtClean="0"/>
              <a:t>of</a:t>
            </a:r>
            <a:r>
              <a:rPr lang="pt-PT" sz="2000" dirty="0" smtClean="0"/>
              <a:t> </a:t>
            </a:r>
            <a:r>
              <a:rPr lang="pt-PT" sz="2000" dirty="0" err="1" smtClean="0"/>
              <a:t>cell</a:t>
            </a:r>
            <a:r>
              <a:rPr lang="pt-PT" sz="2000" dirty="0" smtClean="0"/>
              <a:t> </a:t>
            </a:r>
            <a:r>
              <a:rPr lang="pt-PT" sz="2000" dirty="0" err="1" smtClean="0"/>
              <a:t>size</a:t>
            </a:r>
            <a:r>
              <a:rPr lang="pt-PT" sz="2000" dirty="0" smtClean="0"/>
              <a:t> </a:t>
            </a:r>
            <a:r>
              <a:rPr lang="pt-PT" sz="2000" dirty="0" err="1" smtClean="0"/>
              <a:t>on</a:t>
            </a:r>
            <a:r>
              <a:rPr lang="pt-PT" sz="2000" dirty="0" smtClean="0"/>
              <a:t> </a:t>
            </a:r>
            <a:r>
              <a:rPr lang="pt-PT" sz="2000" dirty="0" err="1" smtClean="0"/>
              <a:t>the</a:t>
            </a:r>
            <a:r>
              <a:rPr lang="pt-PT" sz="2000" dirty="0" smtClean="0"/>
              <a:t> </a:t>
            </a:r>
            <a:r>
              <a:rPr lang="pt-PT" sz="2000" dirty="0" err="1" smtClean="0"/>
              <a:t>efficiency</a:t>
            </a:r>
            <a:r>
              <a:rPr lang="pt-PT" sz="2000" dirty="0" smtClean="0"/>
              <a:t> </a:t>
            </a:r>
            <a:r>
              <a:rPr lang="pt-PT" sz="2000" dirty="0" err="1" smtClean="0"/>
              <a:t>of</a:t>
            </a:r>
            <a:r>
              <a:rPr lang="pt-PT" sz="2000" dirty="0" smtClean="0"/>
              <a:t> </a:t>
            </a:r>
            <a:r>
              <a:rPr lang="pt-PT" sz="2000" dirty="0" err="1" smtClean="0"/>
              <a:t>difussion</a:t>
            </a:r>
            <a:r>
              <a:rPr lang="pt-PT" sz="2000" dirty="0" smtClean="0"/>
              <a:t>.</a:t>
            </a:r>
          </a:p>
          <a:p>
            <a:endParaRPr lang="pt-PT" sz="2000" dirty="0" smtClean="0"/>
          </a:p>
          <a:p>
            <a:endParaRPr lang="pt-PT" sz="2000" dirty="0" smtClean="0"/>
          </a:p>
          <a:p>
            <a:endParaRPr lang="pt-PT" sz="2000" dirty="0" smtClean="0"/>
          </a:p>
          <a:p>
            <a:endParaRPr lang="pt-PT" sz="2000" dirty="0" smtClean="0"/>
          </a:p>
          <a:p>
            <a:pPr>
              <a:buNone/>
            </a:pPr>
            <a:r>
              <a:rPr lang="pt-PT" sz="2000" b="1" dirty="0" smtClean="0"/>
              <a:t>	1.1</a:t>
            </a:r>
            <a:r>
              <a:rPr lang="pt-PT" sz="2000" dirty="0" smtClean="0"/>
              <a:t> </a:t>
            </a:r>
            <a:r>
              <a:rPr lang="pt-PT" sz="2000" dirty="0" err="1" smtClean="0"/>
              <a:t>Calculate</a:t>
            </a:r>
            <a:r>
              <a:rPr lang="pt-PT" sz="2000" dirty="0" smtClean="0"/>
              <a:t> </a:t>
            </a:r>
            <a:r>
              <a:rPr lang="pt-PT" sz="2000" dirty="0" err="1" smtClean="0"/>
              <a:t>the</a:t>
            </a:r>
            <a:r>
              <a:rPr lang="pt-PT" sz="2000" dirty="0" smtClean="0"/>
              <a:t> volume, </a:t>
            </a:r>
            <a:r>
              <a:rPr lang="pt-PT" sz="2000" dirty="0" err="1" smtClean="0"/>
              <a:t>surface</a:t>
            </a:r>
            <a:r>
              <a:rPr lang="pt-PT" sz="2000" dirty="0" smtClean="0"/>
              <a:t> </a:t>
            </a:r>
            <a:r>
              <a:rPr lang="pt-PT" sz="2000" dirty="0" err="1" smtClean="0"/>
              <a:t>area</a:t>
            </a:r>
            <a:r>
              <a:rPr lang="pt-PT" sz="2000" dirty="0" smtClean="0"/>
              <a:t> </a:t>
            </a:r>
            <a:r>
              <a:rPr lang="pt-PT" sz="2000" dirty="0" err="1" smtClean="0"/>
              <a:t>and</a:t>
            </a:r>
            <a:r>
              <a:rPr lang="pt-PT" sz="2000" dirty="0" smtClean="0"/>
              <a:t> </a:t>
            </a:r>
            <a:r>
              <a:rPr lang="pt-PT" sz="2000" dirty="0" err="1" smtClean="0"/>
              <a:t>the</a:t>
            </a:r>
            <a:r>
              <a:rPr lang="pt-PT" sz="2000" dirty="0" smtClean="0"/>
              <a:t> </a:t>
            </a:r>
            <a:r>
              <a:rPr lang="pt-PT" sz="2000" dirty="0" err="1" smtClean="0"/>
              <a:t>ratioof</a:t>
            </a:r>
            <a:r>
              <a:rPr lang="pt-PT" sz="2000" dirty="0" smtClean="0"/>
              <a:t> </a:t>
            </a:r>
            <a:r>
              <a:rPr lang="pt-PT" sz="2000" dirty="0" err="1" smtClean="0"/>
              <a:t>surface</a:t>
            </a:r>
            <a:r>
              <a:rPr lang="pt-PT" sz="2000" dirty="0" smtClean="0"/>
              <a:t> </a:t>
            </a:r>
            <a:r>
              <a:rPr lang="pt-PT" sz="2000" dirty="0" err="1" smtClean="0"/>
              <a:t>area</a:t>
            </a:r>
            <a:r>
              <a:rPr lang="pt-PT" sz="2000" dirty="0" smtClean="0"/>
              <a:t> to volume for </a:t>
            </a:r>
            <a:r>
              <a:rPr lang="pt-PT" sz="2000" dirty="0" err="1" smtClean="0"/>
              <a:t>each</a:t>
            </a:r>
            <a:r>
              <a:rPr lang="pt-PT" sz="2000" dirty="0" smtClean="0"/>
              <a:t> </a:t>
            </a:r>
            <a:r>
              <a:rPr lang="pt-PT" sz="2000" dirty="0" err="1" smtClean="0"/>
              <a:t>of</a:t>
            </a:r>
            <a:r>
              <a:rPr lang="pt-PT" sz="2000" dirty="0" smtClean="0"/>
              <a:t> </a:t>
            </a:r>
            <a:r>
              <a:rPr lang="pt-PT" sz="2000" dirty="0" err="1" smtClean="0"/>
              <a:t>the</a:t>
            </a:r>
            <a:r>
              <a:rPr lang="pt-PT" sz="2000" dirty="0" smtClean="0"/>
              <a:t> </a:t>
            </a:r>
            <a:r>
              <a:rPr lang="pt-PT" sz="2000" dirty="0" err="1" smtClean="0"/>
              <a:t>four</a:t>
            </a:r>
            <a:r>
              <a:rPr lang="pt-PT" sz="2000" dirty="0" smtClean="0"/>
              <a:t> cubes </a:t>
            </a:r>
            <a:r>
              <a:rPr lang="pt-PT" sz="2000" dirty="0" err="1" smtClean="0"/>
              <a:t>above</a:t>
            </a:r>
            <a:r>
              <a:rPr lang="pt-PT" sz="2000" dirty="0" smtClean="0"/>
              <a:t>. </a:t>
            </a:r>
            <a:r>
              <a:rPr lang="pt-PT" sz="2000" dirty="0" err="1" smtClean="0"/>
              <a:t>The</a:t>
            </a:r>
            <a:r>
              <a:rPr lang="pt-PT" sz="2000" dirty="0" smtClean="0"/>
              <a:t> </a:t>
            </a:r>
            <a:r>
              <a:rPr lang="pt-PT" sz="2000" dirty="0" err="1" smtClean="0"/>
              <a:t>first</a:t>
            </a:r>
            <a:r>
              <a:rPr lang="pt-PT" sz="2000" dirty="0" smtClean="0"/>
              <a:t> </a:t>
            </a:r>
            <a:r>
              <a:rPr lang="pt-PT" sz="2000" dirty="0" err="1" smtClean="0"/>
              <a:t>one</a:t>
            </a:r>
            <a:r>
              <a:rPr lang="pt-PT" sz="2000" dirty="0" smtClean="0"/>
              <a:t> </a:t>
            </a:r>
            <a:r>
              <a:rPr lang="pt-PT" sz="2000" dirty="0" err="1" smtClean="0"/>
              <a:t>has</a:t>
            </a:r>
            <a:r>
              <a:rPr lang="pt-PT" sz="2000" dirty="0" smtClean="0"/>
              <a:t> </a:t>
            </a:r>
            <a:r>
              <a:rPr lang="pt-PT" sz="2000" dirty="0" err="1" smtClean="0"/>
              <a:t>been</a:t>
            </a:r>
            <a:r>
              <a:rPr lang="pt-PT" sz="2000" dirty="0" smtClean="0"/>
              <a:t> </a:t>
            </a:r>
            <a:r>
              <a:rPr lang="pt-PT" sz="2000" dirty="0" err="1" smtClean="0"/>
              <a:t>done</a:t>
            </a:r>
            <a:r>
              <a:rPr lang="pt-PT" sz="2000" dirty="0" smtClean="0"/>
              <a:t> for </a:t>
            </a:r>
            <a:r>
              <a:rPr lang="pt-PT" sz="2000" dirty="0" err="1" smtClean="0"/>
              <a:t>you</a:t>
            </a:r>
            <a:r>
              <a:rPr lang="pt-PT" sz="2000" dirty="0" smtClean="0"/>
              <a:t>.</a:t>
            </a:r>
            <a:endParaRPr lang="pt-PT" sz="2000" dirty="0"/>
          </a:p>
        </p:txBody>
      </p:sp>
      <p:sp>
        <p:nvSpPr>
          <p:cNvPr id="6" name="Seta em curva 5"/>
          <p:cNvSpPr/>
          <p:nvPr/>
        </p:nvSpPr>
        <p:spPr>
          <a:xfrm>
            <a:off x="10737669" y="5538651"/>
            <a:ext cx="813816" cy="8686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solidFill>
                  <a:srgbClr val="FF0000"/>
                </a:solidFill>
              </a:rPr>
              <a:t>CELLULAR BEHAVIOUR</a:t>
            </a:r>
            <a:endParaRPr lang="pt-PT" dirty="0"/>
          </a:p>
        </p:txBody>
      </p:sp>
      <p:pic>
        <p:nvPicPr>
          <p:cNvPr id="30722" name="Picture 2"/>
          <p:cNvPicPr>
            <a:picLocks noGrp="1" noChangeAspect="1" noChangeArrowheads="1"/>
          </p:cNvPicPr>
          <p:nvPr>
            <p:ph idx="1"/>
          </p:nvPr>
        </p:nvPicPr>
        <p:blipFill>
          <a:blip r:embed="rId2"/>
          <a:srcRect/>
          <a:stretch>
            <a:fillRect/>
          </a:stretch>
        </p:blipFill>
        <p:spPr bwMode="auto">
          <a:xfrm>
            <a:off x="2912328" y="2417502"/>
            <a:ext cx="8439295" cy="261169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ixaDeTexto 5"/>
          <p:cNvSpPr txBox="1"/>
          <p:nvPr/>
        </p:nvSpPr>
        <p:spPr>
          <a:xfrm>
            <a:off x="1744717" y="2207172"/>
            <a:ext cx="7300856" cy="3724096"/>
          </a:xfrm>
          <a:prstGeom prst="rect">
            <a:avLst/>
          </a:prstGeom>
          <a:noFill/>
        </p:spPr>
        <p:txBody>
          <a:bodyPr wrap="square" rtlCol="0">
            <a:spAutoFit/>
          </a:bodyPr>
          <a:lstStyle/>
          <a:p>
            <a:pPr algn="just">
              <a:lnSpc>
                <a:spcPct val="150000"/>
              </a:lnSpc>
            </a:pPr>
            <a:r>
              <a:rPr lang="en-US" sz="1600" dirty="0" smtClean="0"/>
              <a:t>“Cell and tissue, shell and bone, leaf and flower, are so many portions of  matter, and it is in obedience to the laws of physics that their particles have been moved, </a:t>
            </a:r>
            <a:r>
              <a:rPr lang="en-US" sz="1600" dirty="0" err="1" smtClean="0"/>
              <a:t>moulded</a:t>
            </a:r>
            <a:r>
              <a:rPr lang="en-US" sz="1600" dirty="0" smtClean="0"/>
              <a:t> and conformed. They are no exceptions to the rule that God always geometrizes. Their problems of form are in the first instance mathematical problems, their problems of growth are essentially physical problems, and the morphologist is, ipso facto, a student of physical science“</a:t>
            </a:r>
            <a:endParaRPr lang="en-US" sz="1600" dirty="0" smtClean="0"/>
          </a:p>
          <a:p>
            <a:endParaRPr lang="pt-PT" sz="1600" dirty="0" smtClean="0"/>
          </a:p>
          <a:p>
            <a:pPr algn="r"/>
            <a:r>
              <a:rPr lang="en-US" sz="1600" b="1" dirty="0" smtClean="0"/>
              <a:t>D’Arcy W. Thompson, “On Growth and Form”</a:t>
            </a:r>
            <a:r>
              <a:rPr lang="en-US" sz="1600" b="1" dirty="0" smtClean="0"/>
              <a:t>, 1917</a:t>
            </a:r>
            <a:endParaRPr lang="pt-PT" sz="1600" b="1" dirty="0" smtClean="0"/>
          </a:p>
          <a:p>
            <a:endParaRPr lang="pt-PT" dirty="0" smtClean="0"/>
          </a:p>
          <a:p>
            <a:endParaRPr lang="pt-PT" dirty="0"/>
          </a:p>
        </p:txBody>
      </p:sp>
      <p:sp>
        <p:nvSpPr>
          <p:cNvPr id="10" name="Título 1"/>
          <p:cNvSpPr>
            <a:spLocks noGrp="1"/>
          </p:cNvSpPr>
          <p:nvPr>
            <p:ph type="title"/>
          </p:nvPr>
        </p:nvSpPr>
        <p:spPr>
          <a:xfrm>
            <a:off x="2368808" y="606184"/>
            <a:ext cx="8911687" cy="1280890"/>
          </a:xfrm>
        </p:spPr>
        <p:txBody>
          <a:bodyPr>
            <a:normAutofit/>
          </a:bodyPr>
          <a:lstStyle/>
          <a:p>
            <a:r>
              <a:rPr lang="pt-PT" sz="3200" b="1" dirty="0" smtClean="0">
                <a:solidFill>
                  <a:srgbClr val="FF0000"/>
                </a:solidFill>
              </a:rPr>
              <a:t>CELLULAR BEHAVIOUR</a:t>
            </a:r>
            <a:endParaRPr lang="pt-PT" sz="3200" dirty="0">
              <a:solidFill>
                <a:srgbClr val="FF0000"/>
              </a:solidFill>
            </a:endParaRPr>
          </a:p>
        </p:txBody>
      </p:sp>
      <p:pic>
        <p:nvPicPr>
          <p:cNvPr id="11" name="Imagem 10"/>
          <p:cNvPicPr>
            <a:picLocks noChangeAspect="1"/>
          </p:cNvPicPr>
          <p:nvPr/>
        </p:nvPicPr>
        <p:blipFill>
          <a:blip r:embed="rId2"/>
          <a:stretch>
            <a:fillRect/>
          </a:stretch>
        </p:blipFill>
        <p:spPr>
          <a:xfrm>
            <a:off x="8669102" y="219900"/>
            <a:ext cx="3225064" cy="1207113"/>
          </a:xfrm>
          <a:prstGeom prst="rect">
            <a:avLst/>
          </a:prstGeom>
        </p:spPr>
      </p:pic>
      <p:pic>
        <p:nvPicPr>
          <p:cNvPr id="8" name="Marcador de Posição de Conteúdo 7" descr="cells.jpg"/>
          <p:cNvPicPr>
            <a:picLocks noGrp="1" noChangeAspect="1"/>
          </p:cNvPicPr>
          <p:nvPr>
            <p:ph idx="1"/>
          </p:nvPr>
        </p:nvPicPr>
        <p:blipFill>
          <a:blip r:embed="rId3"/>
          <a:stretch>
            <a:fillRect/>
          </a:stretch>
        </p:blipFill>
        <p:spPr>
          <a:xfrm>
            <a:off x="9188405" y="2383881"/>
            <a:ext cx="2457450" cy="1866900"/>
          </a:xfrm>
        </p:spPr>
      </p:pic>
    </p:spTree>
    <p:extLst>
      <p:ext uri="{BB962C8B-B14F-4D97-AF65-F5344CB8AC3E}">
        <p14:creationId xmlns:p14="http://schemas.microsoft.com/office/powerpoint/2010/main" xmlns="" val="1117459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1013012"/>
            <a:ext cx="8911687" cy="661242"/>
          </a:xfrm>
        </p:spPr>
        <p:txBody>
          <a:bodyPr>
            <a:normAutofit fontScale="90000"/>
          </a:bodyPr>
          <a:lstStyle/>
          <a:p>
            <a:r>
              <a:rPr lang="pt-PT" b="1" dirty="0" smtClean="0"/>
              <a:t/>
            </a:r>
            <a:br>
              <a:rPr lang="pt-PT" b="1" dirty="0" smtClean="0"/>
            </a:br>
            <a:r>
              <a:rPr lang="pt-PT" b="1" dirty="0" smtClean="0"/>
              <a:t/>
            </a:r>
            <a:br>
              <a:rPr lang="pt-PT" b="1" dirty="0" smtClean="0"/>
            </a:br>
            <a:r>
              <a:rPr lang="en-US" sz="2400" b="1" dirty="0" smtClean="0"/>
              <a:t>Why are cells so small</a:t>
            </a:r>
            <a:r>
              <a:rPr lang="en-US" sz="2400" b="1" dirty="0" smtClean="0"/>
              <a:t>?</a:t>
            </a:r>
            <a:br>
              <a:rPr lang="en-US" sz="2400" b="1" dirty="0" smtClean="0"/>
            </a:br>
            <a:r>
              <a:rPr lang="pt-PT" sz="2400" dirty="0" smtClean="0"/>
              <a:t/>
            </a:r>
            <a:br>
              <a:rPr lang="pt-PT" sz="2400" dirty="0" smtClean="0"/>
            </a:br>
            <a:r>
              <a:rPr lang="en-US" sz="2400" dirty="0" smtClean="0">
                <a:solidFill>
                  <a:srgbClr val="FF0000"/>
                </a:solidFill>
              </a:rPr>
              <a:t>Cells are so small that you need a microscope to examine them. </a:t>
            </a:r>
            <a:r>
              <a:rPr lang="en-US" sz="2400" dirty="0" smtClean="0">
                <a:solidFill>
                  <a:srgbClr val="FF0000"/>
                </a:solidFill>
              </a:rPr>
              <a:t>And why is that?</a:t>
            </a:r>
            <a:br>
              <a:rPr lang="en-US" sz="2400" dirty="0" smtClean="0">
                <a:solidFill>
                  <a:srgbClr val="FF0000"/>
                </a:solidFill>
              </a:rPr>
            </a:br>
            <a:r>
              <a:rPr lang="pt-PT" sz="2400" dirty="0" smtClean="0"/>
              <a:t/>
            </a:r>
            <a:br>
              <a:rPr lang="pt-PT" sz="2400" dirty="0" smtClean="0"/>
            </a:br>
            <a:r>
              <a:rPr lang="en-US" sz="2400" dirty="0" smtClean="0"/>
              <a:t>To </a:t>
            </a:r>
            <a:r>
              <a:rPr lang="en-US" sz="2400" dirty="0" smtClean="0"/>
              <a:t> answer </a:t>
            </a:r>
            <a:r>
              <a:rPr lang="en-US" sz="2400" dirty="0" smtClean="0"/>
              <a:t>this question we have to understand that, in order to survive, </a:t>
            </a:r>
            <a:r>
              <a:rPr lang="en-US" sz="2400" i="1" dirty="0" smtClean="0"/>
              <a:t>cells must constantly interact with their surrounding environment</a:t>
            </a:r>
            <a:r>
              <a:rPr lang="en-US" sz="2400" dirty="0" smtClean="0"/>
              <a:t>.</a:t>
            </a:r>
            <a:endParaRPr lang="pt-PT" sz="2400" dirty="0"/>
          </a:p>
        </p:txBody>
      </p:sp>
      <p:sp>
        <p:nvSpPr>
          <p:cNvPr id="3" name="Marcador de Posição de Conteúdo 2"/>
          <p:cNvSpPr>
            <a:spLocks noGrp="1"/>
          </p:cNvSpPr>
          <p:nvPr>
            <p:ph idx="1"/>
          </p:nvPr>
        </p:nvSpPr>
        <p:spPr>
          <a:xfrm>
            <a:off x="2592925" y="5081451"/>
            <a:ext cx="8915400" cy="1042370"/>
          </a:xfrm>
        </p:spPr>
        <p:txBody>
          <a:bodyPr/>
          <a:lstStyle/>
          <a:p>
            <a:endParaRPr lang="pt-PT" dirty="0"/>
          </a:p>
        </p:txBody>
      </p:sp>
      <p:pic>
        <p:nvPicPr>
          <p:cNvPr id="5" name="Imagem 4"/>
          <p:cNvPicPr>
            <a:picLocks noChangeAspect="1"/>
          </p:cNvPicPr>
          <p:nvPr/>
        </p:nvPicPr>
        <p:blipFill>
          <a:blip r:embed="rId2"/>
          <a:stretch>
            <a:fillRect/>
          </a:stretch>
        </p:blipFill>
        <p:spPr>
          <a:xfrm>
            <a:off x="8669102" y="219900"/>
            <a:ext cx="3225064" cy="1207113"/>
          </a:xfrm>
          <a:prstGeom prst="rect">
            <a:avLst/>
          </a:prstGeom>
        </p:spPr>
      </p:pic>
      <p:sp>
        <p:nvSpPr>
          <p:cNvPr id="9" name="Título 1"/>
          <p:cNvSpPr txBox="1">
            <a:spLocks/>
          </p:cNvSpPr>
          <p:nvPr/>
        </p:nvSpPr>
        <p:spPr>
          <a:xfrm>
            <a:off x="2368808" y="606184"/>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PT" sz="3200" b="1" dirty="0" smtClean="0">
                <a:solidFill>
                  <a:srgbClr val="FF0000"/>
                </a:solidFill>
              </a:rPr>
              <a:t>CELLULAR BEHAVIOUR</a:t>
            </a:r>
            <a:endParaRPr lang="pt-PT" sz="3200" dirty="0"/>
          </a:p>
        </p:txBody>
      </p:sp>
    </p:spTree>
    <p:extLst>
      <p:ext uri="{BB962C8B-B14F-4D97-AF65-F5344CB8AC3E}">
        <p14:creationId xmlns:p14="http://schemas.microsoft.com/office/powerpoint/2010/main" xmlns="" val="528146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solidFill>
                  <a:srgbClr val="FF0000"/>
                </a:solidFill>
              </a:rPr>
              <a:t>CELLULAR BEHAVIOUR</a:t>
            </a:r>
            <a:r>
              <a:rPr lang="pt-PT" dirty="0" smtClean="0"/>
              <a:t/>
            </a:r>
            <a:br>
              <a:rPr lang="pt-PT" dirty="0" smtClean="0"/>
            </a:br>
            <a:endParaRPr lang="pt-PT" dirty="0"/>
          </a:p>
        </p:txBody>
      </p:sp>
      <p:sp>
        <p:nvSpPr>
          <p:cNvPr id="3" name="Marcador de Posição de Conteúdo 2"/>
          <p:cNvSpPr>
            <a:spLocks noGrp="1"/>
          </p:cNvSpPr>
          <p:nvPr>
            <p:ph idx="1"/>
          </p:nvPr>
        </p:nvSpPr>
        <p:spPr>
          <a:xfrm>
            <a:off x="2299063" y="1854925"/>
            <a:ext cx="9205549" cy="4310743"/>
          </a:xfrm>
        </p:spPr>
        <p:txBody>
          <a:bodyPr>
            <a:normAutofit fontScale="92500" lnSpcReduction="20000"/>
          </a:bodyPr>
          <a:lstStyle/>
          <a:p>
            <a:pPr algn="just"/>
            <a:endParaRPr lang="en-US" dirty="0" smtClean="0"/>
          </a:p>
          <a:p>
            <a:pPr algn="just">
              <a:buNone/>
            </a:pPr>
            <a:r>
              <a:rPr lang="en-US" sz="2200" dirty="0" smtClean="0"/>
              <a:t>Background information:</a:t>
            </a:r>
          </a:p>
          <a:p>
            <a:pPr algn="just">
              <a:buNone/>
            </a:pPr>
            <a:endParaRPr lang="en-US" sz="2000" dirty="0" smtClean="0"/>
          </a:p>
          <a:p>
            <a:pPr algn="just"/>
            <a:r>
              <a:rPr lang="en-US" sz="2200" dirty="0" smtClean="0"/>
              <a:t>Gases </a:t>
            </a:r>
            <a:r>
              <a:rPr lang="en-US" sz="2200" dirty="0" smtClean="0"/>
              <a:t>and food molecules dissolved in water must be absorbed and waste products must be eliminated. For most cells, this passage of all materials in and out of the cell must occur through the plasma membrane </a:t>
            </a:r>
            <a:endParaRPr lang="en-US" sz="2200" dirty="0" smtClean="0"/>
          </a:p>
          <a:p>
            <a:pPr algn="just">
              <a:buNone/>
            </a:pPr>
            <a:endParaRPr lang="pt-PT" sz="1900" dirty="0" smtClean="0"/>
          </a:p>
          <a:p>
            <a:pPr algn="just"/>
            <a:r>
              <a:rPr lang="en-US" sz="2200" dirty="0" smtClean="0"/>
              <a:t>Each internal region of the cell has to be served by part of the cell surface. As a cell grows bigger, its internal volume enlarges and the cell membrane expands. Unfortunately, the volume increases more rapidly than does the surface area, and so the relative amount of surface area available to pass materials to a unit volume of the cell steadily decreases.</a:t>
            </a:r>
            <a:endParaRPr lang="pt-PT"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2570420" y="1815737"/>
            <a:ext cx="8951020" cy="4494731"/>
          </a:xfrm>
        </p:spPr>
        <p:txBody>
          <a:bodyPr>
            <a:normAutofit fontScale="92500"/>
          </a:bodyPr>
          <a:lstStyle/>
          <a:p>
            <a:r>
              <a:rPr lang="pt-PT" sz="2400" u="sng" dirty="0" err="1" smtClean="0"/>
              <a:t>Small</a:t>
            </a:r>
            <a:r>
              <a:rPr lang="pt-PT" sz="2400" u="sng" dirty="0" smtClean="0"/>
              <a:t> </a:t>
            </a:r>
            <a:r>
              <a:rPr lang="pt-PT" sz="2400" u="sng" dirty="0" err="1" smtClean="0"/>
              <a:t>cells</a:t>
            </a:r>
            <a:r>
              <a:rPr lang="pt-PT" sz="2400" dirty="0" smtClean="0"/>
              <a:t>:</a:t>
            </a:r>
            <a:endParaRPr lang="pt-PT" sz="2400" u="sng" dirty="0" smtClean="0"/>
          </a:p>
          <a:p>
            <a:pPr algn="just">
              <a:buNone/>
            </a:pPr>
            <a:r>
              <a:rPr lang="pt-PT" sz="2400" dirty="0" smtClean="0"/>
              <a:t>	</a:t>
            </a:r>
            <a:r>
              <a:rPr lang="pt-PT" sz="2400" dirty="0" err="1" smtClean="0"/>
              <a:t>When</a:t>
            </a:r>
            <a:r>
              <a:rPr lang="pt-PT" sz="2400" dirty="0" smtClean="0"/>
              <a:t> a </a:t>
            </a:r>
            <a:r>
              <a:rPr lang="pt-PT" sz="2400" dirty="0" err="1" smtClean="0"/>
              <a:t>cell</a:t>
            </a:r>
            <a:r>
              <a:rPr lang="pt-PT" sz="2400" dirty="0" smtClean="0"/>
              <a:t> </a:t>
            </a:r>
            <a:r>
              <a:rPr lang="pt-PT" sz="2400" dirty="0" err="1" smtClean="0"/>
              <a:t>is</a:t>
            </a:r>
            <a:r>
              <a:rPr lang="pt-PT" sz="2400" dirty="0" smtClean="0"/>
              <a:t> </a:t>
            </a:r>
            <a:r>
              <a:rPr lang="pt-PT" sz="2400" dirty="0" err="1" smtClean="0"/>
              <a:t>small</a:t>
            </a:r>
            <a:r>
              <a:rPr lang="pt-PT" sz="2400" dirty="0" smtClean="0"/>
              <a:t> </a:t>
            </a:r>
            <a:r>
              <a:rPr lang="pt-PT" sz="2400" dirty="0" err="1" smtClean="0"/>
              <a:t>it</a:t>
            </a:r>
            <a:r>
              <a:rPr lang="pt-PT" sz="2400" dirty="0" smtClean="0"/>
              <a:t> </a:t>
            </a:r>
            <a:r>
              <a:rPr lang="pt-PT" sz="2400" dirty="0" err="1" smtClean="0"/>
              <a:t>has</a:t>
            </a:r>
            <a:r>
              <a:rPr lang="pt-PT" sz="2400" dirty="0" smtClean="0"/>
              <a:t> a </a:t>
            </a:r>
            <a:r>
              <a:rPr lang="pt-PT" sz="2400" dirty="0" err="1" smtClean="0"/>
              <a:t>large</a:t>
            </a:r>
            <a:r>
              <a:rPr lang="pt-PT" sz="2400" dirty="0" smtClean="0"/>
              <a:t> </a:t>
            </a:r>
            <a:r>
              <a:rPr lang="pt-PT" sz="2400" dirty="0" err="1" smtClean="0"/>
              <a:t>surface</a:t>
            </a:r>
            <a:r>
              <a:rPr lang="pt-PT" sz="2400" dirty="0" smtClean="0"/>
              <a:t> </a:t>
            </a:r>
            <a:r>
              <a:rPr lang="pt-PT" sz="2400" dirty="0" err="1" smtClean="0"/>
              <a:t>area</a:t>
            </a:r>
            <a:r>
              <a:rPr lang="pt-PT" sz="2400" dirty="0" smtClean="0"/>
              <a:t> </a:t>
            </a:r>
            <a:r>
              <a:rPr lang="pt-PT" sz="2400" dirty="0" err="1" smtClean="0"/>
              <a:t>in</a:t>
            </a:r>
            <a:r>
              <a:rPr lang="pt-PT" sz="2400" dirty="0" smtClean="0"/>
              <a:t> </a:t>
            </a:r>
            <a:r>
              <a:rPr lang="pt-PT" sz="2400" dirty="0" err="1" smtClean="0"/>
              <a:t>comparison</a:t>
            </a:r>
            <a:r>
              <a:rPr lang="pt-PT" sz="2400" dirty="0" smtClean="0"/>
              <a:t> to </a:t>
            </a:r>
            <a:r>
              <a:rPr lang="pt-PT" sz="2400" dirty="0" err="1" smtClean="0"/>
              <a:t>its</a:t>
            </a:r>
            <a:r>
              <a:rPr lang="pt-PT" sz="2400" dirty="0" smtClean="0"/>
              <a:t> volume. </a:t>
            </a:r>
            <a:r>
              <a:rPr lang="pt-PT" sz="2400" dirty="0" err="1" smtClean="0"/>
              <a:t>Diffusion</a:t>
            </a:r>
            <a:r>
              <a:rPr lang="pt-PT" sz="2400" dirty="0" smtClean="0"/>
              <a:t> </a:t>
            </a:r>
            <a:r>
              <a:rPr lang="pt-PT" sz="2400" dirty="0" err="1" smtClean="0"/>
              <a:t>is</a:t>
            </a:r>
            <a:r>
              <a:rPr lang="pt-PT" sz="2400" dirty="0" smtClean="0"/>
              <a:t> </a:t>
            </a:r>
            <a:r>
              <a:rPr lang="pt-PT" sz="2400" dirty="0" err="1" smtClean="0"/>
              <a:t>thus</a:t>
            </a:r>
            <a:r>
              <a:rPr lang="pt-PT" sz="2400" dirty="0" smtClean="0"/>
              <a:t> </a:t>
            </a:r>
            <a:r>
              <a:rPr lang="pt-PT" sz="2400" dirty="0" err="1" smtClean="0"/>
              <a:t>an</a:t>
            </a:r>
            <a:r>
              <a:rPr lang="pt-PT" sz="2400" dirty="0" smtClean="0"/>
              <a:t> </a:t>
            </a:r>
            <a:r>
              <a:rPr lang="pt-PT" sz="2400" dirty="0" err="1" smtClean="0"/>
              <a:t>effective</a:t>
            </a:r>
            <a:r>
              <a:rPr lang="pt-PT" sz="2400" dirty="0" smtClean="0"/>
              <a:t> </a:t>
            </a:r>
            <a:r>
              <a:rPr lang="pt-PT" sz="2400" dirty="0" err="1" smtClean="0"/>
              <a:t>way</a:t>
            </a:r>
            <a:r>
              <a:rPr lang="pt-PT" sz="2400" dirty="0" smtClean="0"/>
              <a:t> to </a:t>
            </a:r>
            <a:r>
              <a:rPr lang="pt-PT" sz="2400" dirty="0" err="1" smtClean="0"/>
              <a:t>transport</a:t>
            </a:r>
            <a:r>
              <a:rPr lang="pt-PT" sz="2400" dirty="0" smtClean="0"/>
              <a:t> </a:t>
            </a:r>
            <a:r>
              <a:rPr lang="pt-PT" sz="2400" dirty="0" err="1" smtClean="0"/>
              <a:t>substances</a:t>
            </a:r>
            <a:r>
              <a:rPr lang="pt-PT" sz="2400" dirty="0" smtClean="0"/>
              <a:t> (e.g. gases </a:t>
            </a:r>
            <a:r>
              <a:rPr lang="pt-PT" sz="2400" dirty="0" err="1" smtClean="0"/>
              <a:t>and</a:t>
            </a:r>
            <a:r>
              <a:rPr lang="pt-PT" sz="2400" dirty="0" smtClean="0"/>
              <a:t> </a:t>
            </a:r>
            <a:r>
              <a:rPr lang="pt-PT" sz="2400" dirty="0" err="1" smtClean="0"/>
              <a:t>food</a:t>
            </a:r>
            <a:r>
              <a:rPr lang="pt-PT" sz="2400" dirty="0" smtClean="0"/>
              <a:t>) </a:t>
            </a:r>
            <a:r>
              <a:rPr lang="pt-PT" sz="2400" dirty="0" err="1" smtClean="0"/>
              <a:t>into</a:t>
            </a:r>
            <a:r>
              <a:rPr lang="pt-PT" sz="2400" dirty="0" smtClean="0"/>
              <a:t> </a:t>
            </a:r>
            <a:r>
              <a:rPr lang="pt-PT" sz="2400" dirty="0" err="1" smtClean="0"/>
              <a:t>the</a:t>
            </a:r>
            <a:r>
              <a:rPr lang="pt-PT" sz="2400" dirty="0" smtClean="0"/>
              <a:t> </a:t>
            </a:r>
            <a:r>
              <a:rPr lang="pt-PT" sz="2400" dirty="0" err="1" smtClean="0"/>
              <a:t>cell</a:t>
            </a:r>
            <a:r>
              <a:rPr lang="pt-PT" sz="2400" dirty="0" smtClean="0"/>
              <a:t>. As </a:t>
            </a:r>
            <a:r>
              <a:rPr lang="pt-PT" sz="2400" dirty="0" err="1" smtClean="0"/>
              <a:t>it</a:t>
            </a:r>
            <a:r>
              <a:rPr lang="pt-PT" sz="2400" dirty="0" smtClean="0"/>
              <a:t> </a:t>
            </a:r>
            <a:r>
              <a:rPr lang="pt-PT" sz="2400" dirty="0" err="1" smtClean="0"/>
              <a:t>becomes</a:t>
            </a:r>
            <a:r>
              <a:rPr lang="pt-PT" sz="2400" dirty="0" smtClean="0"/>
              <a:t> </a:t>
            </a:r>
            <a:r>
              <a:rPr lang="pt-PT" sz="2400" dirty="0" err="1" smtClean="0"/>
              <a:t>larger</a:t>
            </a:r>
            <a:r>
              <a:rPr lang="pt-PT" sz="2400" dirty="0" smtClean="0"/>
              <a:t>, </a:t>
            </a:r>
            <a:r>
              <a:rPr lang="pt-PT" sz="2400" dirty="0" err="1" smtClean="0"/>
              <a:t>its</a:t>
            </a:r>
            <a:r>
              <a:rPr lang="pt-PT" sz="2400" dirty="0" smtClean="0"/>
              <a:t> </a:t>
            </a:r>
            <a:r>
              <a:rPr lang="pt-PT" sz="2400" dirty="0" err="1" smtClean="0"/>
              <a:t>surface</a:t>
            </a:r>
            <a:r>
              <a:rPr lang="pt-PT" sz="2400" dirty="0" smtClean="0"/>
              <a:t> </a:t>
            </a:r>
            <a:r>
              <a:rPr lang="pt-PT" sz="2400" dirty="0" err="1" smtClean="0"/>
              <a:t>area</a:t>
            </a:r>
            <a:r>
              <a:rPr lang="pt-PT" sz="2400" dirty="0" smtClean="0"/>
              <a:t> </a:t>
            </a:r>
            <a:r>
              <a:rPr lang="pt-PT" sz="2400" dirty="0" err="1" smtClean="0"/>
              <a:t>relative</a:t>
            </a:r>
            <a:r>
              <a:rPr lang="pt-PT" sz="2400" dirty="0" smtClean="0"/>
              <a:t> to </a:t>
            </a:r>
            <a:r>
              <a:rPr lang="pt-PT" sz="2400" dirty="0" err="1" smtClean="0"/>
              <a:t>its</a:t>
            </a:r>
            <a:r>
              <a:rPr lang="pt-PT" sz="2400" dirty="0" smtClean="0"/>
              <a:t> volume </a:t>
            </a:r>
            <a:r>
              <a:rPr lang="pt-PT" sz="2400" dirty="0" err="1" smtClean="0"/>
              <a:t>decreases</a:t>
            </a:r>
            <a:r>
              <a:rPr lang="pt-PT" sz="2400" dirty="0" smtClean="0"/>
              <a:t>.</a:t>
            </a:r>
            <a:endParaRPr lang="pt-PT" sz="2400" dirty="0"/>
          </a:p>
          <a:p>
            <a:pPr marL="0" indent="0" algn="just">
              <a:buNone/>
            </a:pPr>
            <a:r>
              <a:rPr lang="pt-PT" sz="2400" dirty="0"/>
              <a:t>	</a:t>
            </a:r>
          </a:p>
          <a:p>
            <a:r>
              <a:rPr lang="pt-PT" sz="2400" u="sng" dirty="0" err="1" smtClean="0"/>
              <a:t>Large</a:t>
            </a:r>
            <a:r>
              <a:rPr lang="pt-PT" sz="2400" u="sng" dirty="0" smtClean="0"/>
              <a:t> </a:t>
            </a:r>
            <a:r>
              <a:rPr lang="pt-PT" sz="2400" u="sng" dirty="0" err="1" smtClean="0"/>
              <a:t>cells</a:t>
            </a:r>
            <a:r>
              <a:rPr lang="pt-PT" sz="2400" dirty="0" smtClean="0"/>
              <a:t>:</a:t>
            </a:r>
            <a:r>
              <a:rPr lang="pt-PT" sz="2400" dirty="0" smtClean="0"/>
              <a:t> </a:t>
            </a:r>
            <a:endParaRPr lang="pt-PT" sz="2400" dirty="0" smtClean="0"/>
          </a:p>
          <a:p>
            <a:pPr marL="0" indent="0">
              <a:buNone/>
            </a:pPr>
            <a:r>
              <a:rPr lang="pt-PT" sz="2400" dirty="0"/>
              <a:t>	</a:t>
            </a:r>
            <a:r>
              <a:rPr lang="pt-PT" sz="2400" dirty="0" err="1" smtClean="0"/>
              <a:t>Diffusion</a:t>
            </a:r>
            <a:r>
              <a:rPr lang="pt-PT" sz="2400" dirty="0" smtClean="0"/>
              <a:t> </a:t>
            </a:r>
            <a:r>
              <a:rPr lang="pt-PT" sz="2400" dirty="0" err="1" smtClean="0"/>
              <a:t>is</a:t>
            </a:r>
            <a:r>
              <a:rPr lang="pt-PT" sz="2400" dirty="0" smtClean="0"/>
              <a:t> no </a:t>
            </a:r>
            <a:r>
              <a:rPr lang="pt-PT" sz="2400" dirty="0" err="1" smtClean="0"/>
              <a:t>longer</a:t>
            </a:r>
            <a:r>
              <a:rPr lang="pt-PT" sz="2400" dirty="0" smtClean="0"/>
              <a:t> </a:t>
            </a:r>
            <a:r>
              <a:rPr lang="pt-PT" sz="2400" dirty="0" err="1" smtClean="0"/>
              <a:t>an</a:t>
            </a:r>
            <a:r>
              <a:rPr lang="pt-PT" sz="2400" dirty="0" smtClean="0"/>
              <a:t> </a:t>
            </a:r>
            <a:r>
              <a:rPr lang="pt-PT" sz="2400" dirty="0" err="1" smtClean="0"/>
              <a:t>effective</a:t>
            </a:r>
            <a:r>
              <a:rPr lang="pt-PT" sz="2400" dirty="0" smtClean="0"/>
              <a:t> </a:t>
            </a:r>
            <a:r>
              <a:rPr lang="pt-PT" sz="2400" dirty="0" err="1" smtClean="0"/>
              <a:t>way</a:t>
            </a:r>
            <a:r>
              <a:rPr lang="pt-PT" sz="2400" dirty="0" smtClean="0"/>
              <a:t> to </a:t>
            </a:r>
            <a:r>
              <a:rPr lang="pt-PT" sz="2400" dirty="0" err="1" smtClean="0"/>
              <a:t>transport</a:t>
            </a:r>
            <a:r>
              <a:rPr lang="pt-PT" sz="2400" dirty="0" smtClean="0"/>
              <a:t> 	</a:t>
            </a:r>
            <a:r>
              <a:rPr lang="pt-PT" sz="2400" dirty="0" err="1" smtClean="0"/>
              <a:t>materials</a:t>
            </a:r>
            <a:r>
              <a:rPr lang="pt-PT" sz="2400" dirty="0" smtClean="0"/>
              <a:t> 	to </a:t>
            </a:r>
            <a:r>
              <a:rPr lang="pt-PT" sz="2400" dirty="0" err="1" smtClean="0"/>
              <a:t>the</a:t>
            </a:r>
            <a:r>
              <a:rPr lang="pt-PT" sz="2400" dirty="0" smtClean="0"/>
              <a:t> </a:t>
            </a:r>
            <a:r>
              <a:rPr lang="pt-PT" sz="2400" dirty="0" err="1" smtClean="0"/>
              <a:t>internal</a:t>
            </a:r>
            <a:r>
              <a:rPr lang="pt-PT" sz="2400" dirty="0" smtClean="0"/>
              <a:t> </a:t>
            </a:r>
            <a:r>
              <a:rPr lang="pt-PT" sz="2400" dirty="0" err="1" smtClean="0"/>
              <a:t>surrounding</a:t>
            </a:r>
            <a:r>
              <a:rPr lang="pt-PT" sz="2400" dirty="0" smtClean="0"/>
              <a:t> </a:t>
            </a:r>
            <a:r>
              <a:rPr lang="pt-PT" sz="2400" dirty="0" err="1" smtClean="0"/>
              <a:t>of</a:t>
            </a:r>
            <a:r>
              <a:rPr lang="pt-PT" sz="2400" dirty="0" smtClean="0"/>
              <a:t> a </a:t>
            </a:r>
            <a:r>
              <a:rPr lang="pt-PT" sz="2400" dirty="0" err="1" smtClean="0"/>
              <a:t>cell</a:t>
            </a:r>
            <a:r>
              <a:rPr lang="pt-PT" sz="2400" dirty="0" smtClean="0"/>
              <a:t>. </a:t>
            </a:r>
            <a:r>
              <a:rPr lang="pt-PT" sz="2400" dirty="0" err="1" smtClean="0"/>
              <a:t>Hence</a:t>
            </a:r>
            <a:r>
              <a:rPr lang="pt-PT" sz="2400" dirty="0" smtClean="0"/>
              <a:t>, 	</a:t>
            </a:r>
            <a:r>
              <a:rPr lang="pt-PT" sz="2400" dirty="0" err="1" smtClean="0"/>
              <a:t>there</a:t>
            </a:r>
            <a:r>
              <a:rPr lang="pt-PT" sz="2400" dirty="0" smtClean="0"/>
              <a:t> </a:t>
            </a:r>
            <a:r>
              <a:rPr lang="pt-PT" sz="2400" dirty="0" err="1" smtClean="0"/>
              <a:t>is</a:t>
            </a:r>
            <a:r>
              <a:rPr lang="pt-PT" sz="2400" dirty="0" smtClean="0"/>
              <a:t> a 	</a:t>
            </a:r>
            <a:r>
              <a:rPr lang="pt-PT" sz="2400" dirty="0" err="1" smtClean="0"/>
              <a:t>physical</a:t>
            </a:r>
            <a:r>
              <a:rPr lang="pt-PT" sz="2400" dirty="0" smtClean="0"/>
              <a:t> </a:t>
            </a:r>
            <a:r>
              <a:rPr lang="pt-PT" sz="2400" dirty="0" err="1" smtClean="0"/>
              <a:t>limit</a:t>
            </a:r>
            <a:r>
              <a:rPr lang="pt-PT" sz="2400" dirty="0" smtClean="0"/>
              <a:t> for </a:t>
            </a:r>
            <a:r>
              <a:rPr lang="pt-PT" sz="2400" dirty="0" err="1" smtClean="0"/>
              <a:t>the</a:t>
            </a:r>
            <a:r>
              <a:rPr lang="pt-PT" sz="2400" dirty="0" smtClean="0"/>
              <a:t> </a:t>
            </a:r>
            <a:r>
              <a:rPr lang="pt-PT" sz="2400" dirty="0" err="1" smtClean="0"/>
              <a:t>size</a:t>
            </a:r>
            <a:r>
              <a:rPr lang="pt-PT" sz="2400" dirty="0" smtClean="0"/>
              <a:t> </a:t>
            </a:r>
            <a:r>
              <a:rPr lang="pt-PT" sz="2400" dirty="0" err="1" smtClean="0"/>
              <a:t>of</a:t>
            </a:r>
            <a:r>
              <a:rPr lang="pt-PT" sz="2400" dirty="0" smtClean="0"/>
              <a:t> a </a:t>
            </a:r>
            <a:r>
              <a:rPr lang="pt-PT" sz="2400" dirty="0" err="1" smtClean="0"/>
              <a:t>cell</a:t>
            </a:r>
            <a:r>
              <a:rPr lang="pt-PT" sz="2400" dirty="0" smtClean="0"/>
              <a:t>, </a:t>
            </a:r>
            <a:r>
              <a:rPr lang="pt-PT" sz="2400" dirty="0" err="1" smtClean="0"/>
              <a:t>with</a:t>
            </a:r>
            <a:r>
              <a:rPr lang="pt-PT" sz="2400" dirty="0" smtClean="0"/>
              <a:t> </a:t>
            </a:r>
            <a:r>
              <a:rPr lang="pt-PT" sz="2400" dirty="0" err="1" smtClean="0"/>
              <a:t>the</a:t>
            </a:r>
            <a:r>
              <a:rPr lang="pt-PT" sz="2400" dirty="0" smtClean="0"/>
              <a:t> </a:t>
            </a:r>
            <a:r>
              <a:rPr lang="pt-PT" sz="2400" dirty="0" err="1" smtClean="0"/>
              <a:t>efectiveness</a:t>
            </a:r>
            <a:r>
              <a:rPr lang="pt-PT" sz="2400" dirty="0" smtClean="0"/>
              <a:t> </a:t>
            </a:r>
            <a:r>
              <a:rPr lang="pt-PT" sz="2400" dirty="0" err="1" smtClean="0"/>
              <a:t>of</a:t>
            </a:r>
            <a:r>
              <a:rPr lang="pt-PT" sz="2400" dirty="0" smtClean="0"/>
              <a:t> 	</a:t>
            </a:r>
            <a:r>
              <a:rPr lang="pt-PT" sz="2400" dirty="0" err="1" smtClean="0"/>
              <a:t>difusion</a:t>
            </a:r>
            <a:r>
              <a:rPr lang="pt-PT" sz="2400" dirty="0" smtClean="0"/>
              <a:t> </a:t>
            </a:r>
            <a:r>
              <a:rPr lang="pt-PT" sz="2400" dirty="0" err="1" smtClean="0"/>
              <a:t>being</a:t>
            </a:r>
            <a:r>
              <a:rPr lang="pt-PT" sz="2400" dirty="0" smtClean="0"/>
              <a:t> </a:t>
            </a:r>
            <a:r>
              <a:rPr lang="pt-PT" sz="2400" dirty="0" err="1" smtClean="0"/>
              <a:t>the</a:t>
            </a:r>
            <a:r>
              <a:rPr lang="pt-PT" sz="2400" dirty="0" smtClean="0"/>
              <a:t> </a:t>
            </a:r>
            <a:r>
              <a:rPr lang="pt-PT" sz="2400" dirty="0" err="1" smtClean="0"/>
              <a:t>limiting</a:t>
            </a:r>
            <a:r>
              <a:rPr lang="pt-PT" sz="2400" dirty="0" smtClean="0"/>
              <a:t> factor.</a:t>
            </a:r>
            <a:endParaRPr lang="pt-PT" sz="2400" dirty="0"/>
          </a:p>
        </p:txBody>
      </p:sp>
      <p:pic>
        <p:nvPicPr>
          <p:cNvPr id="5" name="Imagem 4"/>
          <p:cNvPicPr>
            <a:picLocks noChangeAspect="1"/>
          </p:cNvPicPr>
          <p:nvPr/>
        </p:nvPicPr>
        <p:blipFill>
          <a:blip r:embed="rId2"/>
          <a:stretch>
            <a:fillRect/>
          </a:stretch>
        </p:blipFill>
        <p:spPr>
          <a:xfrm>
            <a:off x="8669102" y="219900"/>
            <a:ext cx="3225064" cy="1207113"/>
          </a:xfrm>
          <a:prstGeom prst="rect">
            <a:avLst/>
          </a:prstGeom>
        </p:spPr>
      </p:pic>
      <p:sp>
        <p:nvSpPr>
          <p:cNvPr id="6" name="Título 1"/>
          <p:cNvSpPr txBox="1">
            <a:spLocks/>
          </p:cNvSpPr>
          <p:nvPr/>
        </p:nvSpPr>
        <p:spPr>
          <a:xfrm>
            <a:off x="2368808" y="606184"/>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PT" sz="3200" b="1" dirty="0" smtClean="0">
                <a:solidFill>
                  <a:srgbClr val="FF0000"/>
                </a:solidFill>
              </a:rPr>
              <a:t>CELLULAR BEHAVIOUR</a:t>
            </a:r>
            <a:endParaRPr lang="pt-PT" sz="3200" dirty="0"/>
          </a:p>
        </p:txBody>
      </p:sp>
    </p:spTree>
    <p:extLst>
      <p:ext uri="{BB962C8B-B14F-4D97-AF65-F5344CB8AC3E}">
        <p14:creationId xmlns:p14="http://schemas.microsoft.com/office/powerpoint/2010/main" xmlns="" val="3933786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a:stretch>
            <a:fillRect/>
          </a:stretch>
        </p:blipFill>
        <p:spPr>
          <a:xfrm>
            <a:off x="8669102" y="219900"/>
            <a:ext cx="3225064" cy="1207113"/>
          </a:xfrm>
          <a:prstGeom prst="rect">
            <a:avLst/>
          </a:prstGeom>
        </p:spPr>
      </p:pic>
      <p:sp>
        <p:nvSpPr>
          <p:cNvPr id="6" name="Título 1"/>
          <p:cNvSpPr txBox="1">
            <a:spLocks/>
          </p:cNvSpPr>
          <p:nvPr/>
        </p:nvSpPr>
        <p:spPr>
          <a:xfrm>
            <a:off x="2368808" y="606184"/>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t-PT" sz="3200" b="1" dirty="0" smtClean="0">
                <a:solidFill>
                  <a:srgbClr val="FF0000"/>
                </a:solidFill>
              </a:rPr>
              <a:t>CELLULAR BEHAVIOUR</a:t>
            </a:r>
            <a:endParaRPr lang="pt-PT" sz="3200" dirty="0"/>
          </a:p>
        </p:txBody>
      </p:sp>
      <p:sp>
        <p:nvSpPr>
          <p:cNvPr id="7" name="Título 6"/>
          <p:cNvSpPr>
            <a:spLocks noGrp="1"/>
          </p:cNvSpPr>
          <p:nvPr>
            <p:ph type="title"/>
          </p:nvPr>
        </p:nvSpPr>
        <p:spPr/>
        <p:txBody>
          <a:bodyPr/>
          <a:lstStyle/>
          <a:p>
            <a:endParaRPr lang="pt-PT" dirty="0"/>
          </a:p>
        </p:txBody>
      </p:sp>
      <p:pic>
        <p:nvPicPr>
          <p:cNvPr id="5121" name="Picture 1"/>
          <p:cNvPicPr>
            <a:picLocks noGrp="1" noChangeAspect="1" noChangeArrowheads="1"/>
          </p:cNvPicPr>
          <p:nvPr>
            <p:ph idx="1"/>
          </p:nvPr>
        </p:nvPicPr>
        <p:blipFill>
          <a:blip r:embed="rId3"/>
          <a:srcRect/>
          <a:stretch>
            <a:fillRect/>
          </a:stretch>
        </p:blipFill>
        <p:spPr bwMode="auto">
          <a:xfrm>
            <a:off x="3278777" y="2144522"/>
            <a:ext cx="6688183" cy="4227694"/>
          </a:xfrm>
          <a:prstGeom prst="rect">
            <a:avLst/>
          </a:prstGeom>
          <a:noFill/>
          <a:ln w="9525">
            <a:noFill/>
            <a:miter lim="800000"/>
            <a:headEnd/>
            <a:tailEnd/>
          </a:ln>
          <a:effectLst/>
        </p:spPr>
      </p:pic>
      <p:sp>
        <p:nvSpPr>
          <p:cNvPr id="9" name="Seta em curva 8"/>
          <p:cNvSpPr/>
          <p:nvPr/>
        </p:nvSpPr>
        <p:spPr>
          <a:xfrm>
            <a:off x="10894423" y="5460275"/>
            <a:ext cx="813816" cy="8686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solidFill>
                <a:schemeClr val="tx1"/>
              </a:solidFill>
            </a:endParaRPr>
          </a:p>
        </p:txBody>
      </p:sp>
    </p:spTree>
    <p:extLst>
      <p:ext uri="{BB962C8B-B14F-4D97-AF65-F5344CB8AC3E}">
        <p14:creationId xmlns:p14="http://schemas.microsoft.com/office/powerpoint/2010/main" xmlns="" val="3563646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solidFill>
                  <a:srgbClr val="FF0000"/>
                </a:solidFill>
              </a:rPr>
              <a:t>CELLULAR BEHAVIOUR</a:t>
            </a:r>
            <a:r>
              <a:rPr lang="pt-PT" dirty="0" smtClean="0"/>
              <a:t/>
            </a:r>
            <a:br>
              <a:rPr lang="pt-PT" dirty="0" smtClean="0"/>
            </a:br>
            <a:endParaRPr lang="pt-PT" dirty="0"/>
          </a:p>
        </p:txBody>
      </p:sp>
      <p:pic>
        <p:nvPicPr>
          <p:cNvPr id="27651" name="Picture 3"/>
          <p:cNvPicPr>
            <a:picLocks noGrp="1" noChangeAspect="1" noChangeArrowheads="1"/>
          </p:cNvPicPr>
          <p:nvPr>
            <p:ph idx="1"/>
          </p:nvPr>
        </p:nvPicPr>
        <p:blipFill>
          <a:blip r:embed="rId2"/>
          <a:srcRect/>
          <a:stretch>
            <a:fillRect/>
          </a:stretch>
        </p:blipFill>
        <p:spPr bwMode="auto">
          <a:xfrm>
            <a:off x="2747872" y="1606732"/>
            <a:ext cx="8525374" cy="2220686"/>
          </a:xfrm>
          <a:prstGeom prst="rect">
            <a:avLst/>
          </a:prstGeom>
          <a:noFill/>
          <a:ln w="9525">
            <a:noFill/>
            <a:miter lim="800000"/>
            <a:headEnd/>
            <a:tailEnd/>
          </a:ln>
          <a:effectLst/>
        </p:spPr>
      </p:pic>
      <p:sp>
        <p:nvSpPr>
          <p:cNvPr id="8" name="CaixaDeTexto 7"/>
          <p:cNvSpPr txBox="1"/>
          <p:nvPr/>
        </p:nvSpPr>
        <p:spPr>
          <a:xfrm>
            <a:off x="3788230" y="4349931"/>
            <a:ext cx="7458890" cy="1877437"/>
          </a:xfrm>
          <a:prstGeom prst="rect">
            <a:avLst/>
          </a:prstGeom>
          <a:noFill/>
        </p:spPr>
        <p:txBody>
          <a:bodyPr wrap="square" rtlCol="0">
            <a:spAutoFit/>
          </a:bodyPr>
          <a:lstStyle/>
          <a:p>
            <a:r>
              <a:rPr lang="en-US" dirty="0" smtClean="0"/>
              <a:t>This means that:</a:t>
            </a:r>
          </a:p>
          <a:p>
            <a:endParaRPr lang="en-US" dirty="0" smtClean="0"/>
          </a:p>
          <a:p>
            <a:pPr algn="just"/>
            <a:r>
              <a:rPr lang="en-US" sz="2000" b="1" dirty="0" smtClean="0">
                <a:solidFill>
                  <a:schemeClr val="accent1"/>
                </a:solidFill>
              </a:rPr>
              <a:t>As </a:t>
            </a:r>
            <a:r>
              <a:rPr lang="en-US" sz="2000" b="1" dirty="0" smtClean="0">
                <a:solidFill>
                  <a:schemeClr val="accent1"/>
                </a:solidFill>
              </a:rPr>
              <a:t>each cube represents a cell, the more cubes there are the more cells the organism has. This represents the change in surface area to volume ratio as you move from </a:t>
            </a:r>
            <a:r>
              <a:rPr lang="en-US" sz="2000" b="1" i="1" dirty="0" smtClean="0">
                <a:solidFill>
                  <a:schemeClr val="accent1"/>
                </a:solidFill>
              </a:rPr>
              <a:t>unicellular</a:t>
            </a:r>
            <a:r>
              <a:rPr lang="en-US" sz="2000" b="1" dirty="0" smtClean="0">
                <a:solidFill>
                  <a:schemeClr val="accent1"/>
                </a:solidFill>
              </a:rPr>
              <a:t> to </a:t>
            </a:r>
            <a:r>
              <a:rPr lang="en-US" sz="2000" b="1" i="1" dirty="0" err="1" smtClean="0">
                <a:solidFill>
                  <a:schemeClr val="accent1"/>
                </a:solidFill>
              </a:rPr>
              <a:t>multicellular</a:t>
            </a:r>
            <a:r>
              <a:rPr lang="en-US" sz="2000" b="1" dirty="0" smtClean="0">
                <a:solidFill>
                  <a:schemeClr val="accent1"/>
                </a:solidFill>
              </a:rPr>
              <a:t> organisms.</a:t>
            </a:r>
            <a:endParaRPr lang="pt-PT" sz="2000" b="1" dirty="0" smtClean="0">
              <a:solidFill>
                <a:schemeClr val="accent1"/>
              </a:solidFill>
            </a:endParaRPr>
          </a:p>
        </p:txBody>
      </p:sp>
      <p:sp>
        <p:nvSpPr>
          <p:cNvPr id="12" name="Seta para baixo 11"/>
          <p:cNvSpPr/>
          <p:nvPr/>
        </p:nvSpPr>
        <p:spPr>
          <a:xfrm>
            <a:off x="3161212" y="401029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solidFill>
                  <a:srgbClr val="FF0000"/>
                </a:solidFill>
              </a:rPr>
              <a:t>CELLULAR BEHAVIOUR</a:t>
            </a:r>
            <a:endParaRPr lang="pt-PT" dirty="0"/>
          </a:p>
        </p:txBody>
      </p:sp>
      <p:sp>
        <p:nvSpPr>
          <p:cNvPr id="3" name="Marcador de Posição de Conteúdo 2"/>
          <p:cNvSpPr>
            <a:spLocks noGrp="1"/>
          </p:cNvSpPr>
          <p:nvPr>
            <p:ph idx="1"/>
          </p:nvPr>
        </p:nvSpPr>
        <p:spPr>
          <a:xfrm>
            <a:off x="2589212" y="1685109"/>
            <a:ext cx="8915400" cy="4519748"/>
          </a:xfrm>
        </p:spPr>
        <p:txBody>
          <a:bodyPr/>
          <a:lstStyle/>
          <a:p>
            <a:pPr>
              <a:buNone/>
            </a:pPr>
            <a:r>
              <a:rPr lang="en-US" sz="2000" b="1" dirty="0" err="1" smtClean="0"/>
              <a:t>Multicellular</a:t>
            </a:r>
            <a:r>
              <a:rPr lang="en-US" sz="2000" b="1" dirty="0" smtClean="0"/>
              <a:t> organisms</a:t>
            </a:r>
            <a:endParaRPr lang="pt-PT" sz="2000" dirty="0" smtClean="0"/>
          </a:p>
          <a:p>
            <a:pPr algn="just"/>
            <a:r>
              <a:rPr lang="en-US" sz="2000" dirty="0" smtClean="0"/>
              <a:t>As the volume increases, the surface area does not increase at the same rate.</a:t>
            </a:r>
            <a:endParaRPr lang="pt-PT" sz="2000" dirty="0" smtClean="0"/>
          </a:p>
          <a:p>
            <a:pPr algn="just"/>
            <a:r>
              <a:rPr lang="en-US" sz="2000" dirty="0" smtClean="0"/>
              <a:t>When the surface area to volume ratio is large, there is a lot of surface area for diffusion and not much volume to travel within. This is the case for </a:t>
            </a:r>
            <a:r>
              <a:rPr lang="en-US" sz="2000" b="1" dirty="0" smtClean="0"/>
              <a:t>unicellular organisms</a:t>
            </a:r>
            <a:r>
              <a:rPr lang="en-US" sz="2000" dirty="0" smtClean="0"/>
              <a:t>, which can rely on diffusion alone to get the substances they need.</a:t>
            </a:r>
            <a:endParaRPr lang="pt-PT" sz="2000" dirty="0" smtClean="0"/>
          </a:p>
          <a:p>
            <a:pPr algn="just"/>
            <a:r>
              <a:rPr lang="en-US" sz="2000" dirty="0" smtClean="0"/>
              <a:t>When the surface area to volume ratio is small, then there is not much surface area for substances to diffuse across but there are lots of cells inside that need the substances (a high volume). The </a:t>
            </a:r>
            <a:r>
              <a:rPr lang="en-US" sz="2000" b="1" dirty="0" err="1" smtClean="0"/>
              <a:t>multicellular</a:t>
            </a:r>
            <a:r>
              <a:rPr lang="en-US" sz="2000" b="1" dirty="0" smtClean="0"/>
              <a:t> organism </a:t>
            </a:r>
            <a:r>
              <a:rPr lang="en-US" sz="2000" dirty="0" smtClean="0"/>
              <a:t>can't rely just on diffusion to get the substances that all of its cells need.</a:t>
            </a:r>
            <a:endParaRPr lang="pt-PT" sz="2000" dirty="0" smtClean="0"/>
          </a:p>
          <a:p>
            <a:endParaRPr lang="pt-P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solidFill>
                  <a:srgbClr val="FF0000"/>
                </a:solidFill>
              </a:rPr>
              <a:t>CELLULAR BEHAVIOUR</a:t>
            </a:r>
            <a:r>
              <a:rPr lang="pt-PT" dirty="0" smtClean="0"/>
              <a:t/>
            </a:r>
            <a:br>
              <a:rPr lang="pt-PT" dirty="0" smtClean="0"/>
            </a:br>
            <a:endParaRPr lang="pt-PT" dirty="0"/>
          </a:p>
        </p:txBody>
      </p:sp>
      <p:sp>
        <p:nvSpPr>
          <p:cNvPr id="3" name="Marcador de Posição de Conteúdo 2"/>
          <p:cNvSpPr>
            <a:spLocks noGrp="1"/>
          </p:cNvSpPr>
          <p:nvPr>
            <p:ph idx="1"/>
          </p:nvPr>
        </p:nvSpPr>
        <p:spPr>
          <a:xfrm>
            <a:off x="2364377" y="1658983"/>
            <a:ext cx="9140235" cy="4252239"/>
          </a:xfrm>
        </p:spPr>
        <p:txBody>
          <a:bodyPr/>
          <a:lstStyle/>
          <a:p>
            <a:pPr>
              <a:buNone/>
            </a:pPr>
            <a:r>
              <a:rPr lang="pt-PT" dirty="0" err="1" smtClean="0"/>
              <a:t>Take</a:t>
            </a:r>
            <a:r>
              <a:rPr lang="pt-PT" dirty="0" smtClean="0"/>
              <a:t> </a:t>
            </a:r>
            <a:r>
              <a:rPr lang="pt-PT" dirty="0" err="1" smtClean="0"/>
              <a:t>this</a:t>
            </a:r>
            <a:r>
              <a:rPr lang="pt-PT" dirty="0" smtClean="0"/>
              <a:t> </a:t>
            </a:r>
            <a:r>
              <a:rPr lang="pt-PT" dirty="0" err="1" smtClean="0"/>
              <a:t>other</a:t>
            </a:r>
            <a:r>
              <a:rPr lang="pt-PT" dirty="0" smtClean="0"/>
              <a:t> </a:t>
            </a:r>
            <a:r>
              <a:rPr lang="pt-PT" dirty="0" err="1" smtClean="0"/>
              <a:t>example</a:t>
            </a:r>
            <a:r>
              <a:rPr lang="pt-PT" dirty="0" smtClean="0"/>
              <a:t>:</a:t>
            </a:r>
          </a:p>
          <a:p>
            <a:pPr>
              <a:buNone/>
            </a:pPr>
            <a:endParaRPr lang="pt-PT" dirty="0"/>
          </a:p>
        </p:txBody>
      </p:sp>
      <p:pic>
        <p:nvPicPr>
          <p:cNvPr id="11" name="Imagem 10" descr="http://www.brooklyn.cuny.edu/bc/ahp/LAD/C5/graphics/C5_Problem_2.GIF"/>
          <p:cNvPicPr/>
          <p:nvPr/>
        </p:nvPicPr>
        <p:blipFill>
          <a:blip r:embed="rId2"/>
          <a:srcRect/>
          <a:stretch>
            <a:fillRect/>
          </a:stretch>
        </p:blipFill>
        <p:spPr bwMode="auto">
          <a:xfrm>
            <a:off x="2466702" y="2072639"/>
            <a:ext cx="4325983" cy="4497977"/>
          </a:xfrm>
          <a:prstGeom prst="rect">
            <a:avLst/>
          </a:prstGeom>
          <a:noFill/>
          <a:ln w="9525">
            <a:noFill/>
            <a:miter lim="800000"/>
            <a:headEnd/>
            <a:tailEnd/>
          </a:ln>
        </p:spPr>
      </p:pic>
      <p:sp>
        <p:nvSpPr>
          <p:cNvPr id="12" name="CaixaDeTexto 11"/>
          <p:cNvSpPr txBox="1"/>
          <p:nvPr/>
        </p:nvSpPr>
        <p:spPr>
          <a:xfrm>
            <a:off x="7811589" y="4650377"/>
            <a:ext cx="3775166" cy="2031325"/>
          </a:xfrm>
          <a:prstGeom prst="rect">
            <a:avLst/>
          </a:prstGeom>
          <a:noFill/>
        </p:spPr>
        <p:txBody>
          <a:bodyPr wrap="square" rtlCol="0">
            <a:spAutoFit/>
          </a:bodyPr>
          <a:lstStyle/>
          <a:p>
            <a:pPr algn="just"/>
            <a:r>
              <a:rPr lang="en-US" dirty="0" smtClean="0"/>
              <a:t>In the end, </a:t>
            </a:r>
            <a:r>
              <a:rPr lang="en-US" dirty="0" smtClean="0"/>
              <a:t>at some point, there is just enough surface available to service all the </a:t>
            </a:r>
            <a:r>
              <a:rPr lang="en-US" dirty="0" smtClean="0"/>
              <a:t>interior.</a:t>
            </a:r>
          </a:p>
          <a:p>
            <a:pPr algn="just"/>
            <a:endParaRPr lang="en-US" dirty="0" smtClean="0"/>
          </a:p>
          <a:p>
            <a:pPr algn="just"/>
            <a:r>
              <a:rPr lang="en-US" b="1" dirty="0" smtClean="0"/>
              <a:t>If </a:t>
            </a:r>
            <a:r>
              <a:rPr lang="en-US" b="1" dirty="0" smtClean="0"/>
              <a:t>it is to survive, the cell must stop growing.</a:t>
            </a:r>
            <a:endParaRPr lang="pt-PT" b="1" dirty="0" smtClean="0"/>
          </a:p>
          <a:p>
            <a:endParaRPr lang="pt-PT" dirty="0"/>
          </a:p>
        </p:txBody>
      </p:sp>
      <p:cxnSp>
        <p:nvCxnSpPr>
          <p:cNvPr id="16" name="Conexão em ângulos rectos 15"/>
          <p:cNvCxnSpPr/>
          <p:nvPr/>
        </p:nvCxnSpPr>
        <p:spPr>
          <a:xfrm>
            <a:off x="6779623" y="521208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Haste">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574</TotalTime>
  <Words>443</Words>
  <Application>Microsoft Office PowerPoint</Application>
  <PresentationFormat>Personalizados</PresentationFormat>
  <Paragraphs>50</Paragraphs>
  <Slides>12</Slides>
  <Notes>0</Notes>
  <HiddenSlides>0</HiddenSlides>
  <MMClips>0</MMClips>
  <ScaleCrop>false</ScaleCrop>
  <HeadingPairs>
    <vt:vector size="4" baseType="variant">
      <vt:variant>
        <vt:lpstr>Tema</vt:lpstr>
      </vt:variant>
      <vt:variant>
        <vt:i4>1</vt:i4>
      </vt:variant>
      <vt:variant>
        <vt:lpstr>Títulos dos diapositivos</vt:lpstr>
      </vt:variant>
      <vt:variant>
        <vt:i4>12</vt:i4>
      </vt:variant>
    </vt:vector>
  </HeadingPairs>
  <TitlesOfParts>
    <vt:vector size="13" baseType="lpstr">
      <vt:lpstr>Haste</vt:lpstr>
      <vt:lpstr>MATHEMATICAL  MODELLING OF CELLULAR BEHAVIOUR </vt:lpstr>
      <vt:lpstr>CELLULAR BEHAVIOUR</vt:lpstr>
      <vt:lpstr>  Why are cells so small?  Cells are so small that you need a microscope to examine them. And why is that?  To  answer this question we have to understand that, in order to survive, cells must constantly interact with their surrounding environment.</vt:lpstr>
      <vt:lpstr>CELLULAR BEHAVIOUR </vt:lpstr>
      <vt:lpstr>Diapositivo 5</vt:lpstr>
      <vt:lpstr>Diapositivo 6</vt:lpstr>
      <vt:lpstr>CELLULAR BEHAVIOUR </vt:lpstr>
      <vt:lpstr>CELLULAR BEHAVIOUR</vt:lpstr>
      <vt:lpstr>CELLULAR BEHAVIOUR </vt:lpstr>
      <vt:lpstr>CELLULAR BEHAVIOUR</vt:lpstr>
      <vt:lpstr>CELLULAR BEHAVIOUR</vt:lpstr>
      <vt:lpstr>CELLULAR BEHAVIOUR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MODELOS POPULACIONAIS</dc:title>
  <dc:creator>Helena Nunes</dc:creator>
  <cp:lastModifiedBy>Martha</cp:lastModifiedBy>
  <cp:revision>89</cp:revision>
  <dcterms:created xsi:type="dcterms:W3CDTF">2018-02-22T18:47:55Z</dcterms:created>
  <dcterms:modified xsi:type="dcterms:W3CDTF">2018-08-27T17:51:08Z</dcterms:modified>
</cp:coreProperties>
</file>